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323" r:id="rId2"/>
    <p:sldId id="324" r:id="rId3"/>
    <p:sldId id="336" r:id="rId4"/>
    <p:sldId id="325" r:id="rId5"/>
    <p:sldId id="326" r:id="rId6"/>
    <p:sldId id="331" r:id="rId7"/>
    <p:sldId id="327" r:id="rId8"/>
    <p:sldId id="328" r:id="rId9"/>
    <p:sldId id="332" r:id="rId10"/>
    <p:sldId id="330" r:id="rId11"/>
    <p:sldId id="337" r:id="rId12"/>
    <p:sldId id="440" r:id="rId13"/>
    <p:sldId id="335" r:id="rId14"/>
    <p:sldId id="343" r:id="rId15"/>
    <p:sldId id="348" r:id="rId16"/>
    <p:sldId id="377" r:id="rId17"/>
    <p:sldId id="409" r:id="rId18"/>
    <p:sldId id="441" r:id="rId19"/>
    <p:sldId id="358" r:id="rId20"/>
    <p:sldId id="359" r:id="rId21"/>
    <p:sldId id="442" r:id="rId22"/>
    <p:sldId id="360" r:id="rId23"/>
    <p:sldId id="405" r:id="rId24"/>
    <p:sldId id="406" r:id="rId25"/>
    <p:sldId id="410" r:id="rId26"/>
    <p:sldId id="407" r:id="rId27"/>
    <p:sldId id="408" r:id="rId28"/>
    <p:sldId id="424" r:id="rId29"/>
    <p:sldId id="366" r:id="rId30"/>
    <p:sldId id="420" r:id="rId31"/>
    <p:sldId id="421" r:id="rId32"/>
    <p:sldId id="367" r:id="rId33"/>
    <p:sldId id="413" r:id="rId34"/>
    <p:sldId id="414" r:id="rId35"/>
    <p:sldId id="415" r:id="rId36"/>
    <p:sldId id="416" r:id="rId37"/>
    <p:sldId id="417" r:id="rId38"/>
    <p:sldId id="371" r:id="rId39"/>
    <p:sldId id="372" r:id="rId40"/>
    <p:sldId id="373" r:id="rId41"/>
    <p:sldId id="430" r:id="rId42"/>
    <p:sldId id="428" r:id="rId43"/>
    <p:sldId id="427" r:id="rId44"/>
    <p:sldId id="431" r:id="rId45"/>
    <p:sldId id="432" r:id="rId46"/>
    <p:sldId id="433" r:id="rId47"/>
    <p:sldId id="434" r:id="rId48"/>
    <p:sldId id="435" r:id="rId49"/>
    <p:sldId id="437" r:id="rId50"/>
    <p:sldId id="438" r:id="rId51"/>
    <p:sldId id="439" r:id="rId52"/>
    <p:sldId id="436" r:id="rId53"/>
    <p:sldId id="422" r:id="rId5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233337"/>
    <a:srgbClr val="A18BA3"/>
    <a:srgbClr val="139CB7"/>
    <a:srgbClr val="918BA3"/>
    <a:srgbClr val="357E69"/>
    <a:srgbClr val="437085"/>
    <a:srgbClr val="0E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9"/>
    <p:restoredTop sz="90115"/>
  </p:normalViewPr>
  <p:slideViewPr>
    <p:cSldViewPr snapToObjects="1">
      <p:cViewPr varScale="1">
        <p:scale>
          <a:sx n="166" d="100"/>
          <a:sy n="166" d="100"/>
        </p:scale>
        <p:origin x="3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0FEE79D-1457-AD4D-976C-DE832C996804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E442A6E-BE92-4F40-8C4E-315D3D32BE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91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4CA9E0B9-3E6C-0A46-8364-33CBD4CA4D19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09A029A-F4ED-7245-BD3E-8C2FB86AE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7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 slides for IR part at end, so allow 15 mins for that. Cut off </a:t>
            </a:r>
            <a:r>
              <a:rPr lang="en-US" dirty="0" err="1" smtClean="0"/>
              <a:t>GloVe</a:t>
            </a:r>
            <a:r>
              <a:rPr lang="en-US" smtClean="0"/>
              <a:t> as needed!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23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just copies row of W – word embedding</a:t>
            </a:r>
            <a:r>
              <a:rPr lang="en-US" baseline="0" dirty="0" smtClean="0"/>
              <a:t> from one hot x.</a:t>
            </a:r>
          </a:p>
          <a:p>
            <a:r>
              <a:rPr lang="en-US" baseline="0" dirty="0" smtClean="0"/>
              <a:t>Different output matrix. </a:t>
            </a:r>
            <a:r>
              <a:rPr lang="en-US" baseline="0" dirty="0" err="1" smtClean="0"/>
              <a:t>Scoure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u_j</a:t>
            </a:r>
            <a:r>
              <a:rPr lang="en-US" baseline="0" dirty="0" smtClean="0"/>
              <a:t> for each word</a:t>
            </a:r>
          </a:p>
          <a:p>
            <a:r>
              <a:rPr lang="en-US" baseline="0" dirty="0" smtClean="0"/>
              <a:t>v’_</a:t>
            </a:r>
            <a:r>
              <a:rPr lang="en-US" baseline="0" dirty="0" err="1" smtClean="0"/>
              <a:t>w_j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jth</a:t>
            </a:r>
            <a:r>
              <a:rPr lang="en-US" baseline="0" dirty="0" smtClean="0"/>
              <a:t> column of the matrix W’</a:t>
            </a:r>
          </a:p>
          <a:p>
            <a:r>
              <a:rPr lang="en-US" baseline="0" dirty="0" smtClean="0"/>
              <a:t>Get </a:t>
            </a:r>
            <a:r>
              <a:rPr lang="en-US" baseline="0" dirty="0" err="1" smtClean="0"/>
              <a:t>jth</a:t>
            </a:r>
            <a:r>
              <a:rPr lang="en-US" baseline="0" dirty="0" smtClean="0"/>
              <a:t> column of the matrix W’. Dot product is similarity. Then softmax model!</a:t>
            </a:r>
          </a:p>
          <a:p>
            <a:r>
              <a:rPr lang="en-US" baseline="0" dirty="0" smtClean="0"/>
              <a:t>Two representations of the word w.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y_j</a:t>
            </a:r>
            <a:r>
              <a:rPr lang="en-US" dirty="0" smtClean="0"/>
              <a:t>* is actual word</a:t>
            </a:r>
            <a:r>
              <a:rPr lang="en-US" baseline="0" dirty="0" smtClean="0"/>
              <a:t> observed.</a:t>
            </a:r>
          </a:p>
          <a:p>
            <a:r>
              <a:rPr lang="en-US" dirty="0" smtClean="0"/>
              <a:t>cross entropy loss E.</a:t>
            </a:r>
            <a:r>
              <a:rPr lang="en-US" baseline="0" dirty="0" smtClean="0"/>
              <a:t> Loss function negates</a:t>
            </a:r>
          </a:p>
          <a:p>
            <a:r>
              <a:rPr lang="en-US" baseline="0" dirty="0" smtClean="0"/>
              <a:t>Derivative is prediction error.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95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y_j</a:t>
            </a:r>
            <a:r>
              <a:rPr lang="en-US" dirty="0" smtClean="0"/>
              <a:t>* is actual word</a:t>
            </a:r>
            <a:r>
              <a:rPr lang="en-US" baseline="0" dirty="0" smtClean="0"/>
              <a:t> observed.</a:t>
            </a:r>
          </a:p>
          <a:p>
            <a:r>
              <a:rPr lang="en-US" dirty="0" smtClean="0"/>
              <a:t>cross entropy loss E.</a:t>
            </a:r>
            <a:r>
              <a:rPr lang="en-US" baseline="0" dirty="0" smtClean="0"/>
              <a:t> Loss function negates</a:t>
            </a:r>
          </a:p>
          <a:p>
            <a:r>
              <a:rPr lang="en-US" baseline="0" dirty="0" smtClean="0"/>
              <a:t>Derivative is prediction error.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95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cross entropy loss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9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cross entropy loss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9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600" dirty="0" smtClean="0">
                <a:cs typeface="Helvetica Light" charset="0"/>
              </a:rPr>
              <a:t>Q: How can we capture this in a word vector space?</a:t>
            </a:r>
          </a:p>
          <a:p>
            <a:pPr>
              <a:lnSpc>
                <a:spcPct val="120000"/>
              </a:lnSpc>
            </a:pPr>
            <a:r>
              <a:rPr lang="en-US" sz="1600" smtClean="0">
                <a:cs typeface="Helvetica Light" charset="0"/>
              </a:rPr>
              <a:t>A: Log-bilinear model</a:t>
            </a:r>
          </a:p>
          <a:p>
            <a:pPr marL="162630" indent="-162630">
              <a:buSzPct val="100000"/>
              <a:buFontTx/>
              <a:buChar char="•"/>
              <a:defRPr/>
            </a:pPr>
            <a:r>
              <a:rPr lang="en-US" sz="1600" dirty="0" smtClean="0">
                <a:cs typeface="Helvetica Light" charset="0"/>
              </a:rPr>
              <a:t> Fast training</a:t>
            </a:r>
          </a:p>
          <a:p>
            <a:pPr marL="162630" indent="-162630">
              <a:buSzPct val="100000"/>
              <a:buFontTx/>
              <a:buChar char="•"/>
              <a:defRPr/>
            </a:pPr>
            <a:r>
              <a:rPr lang="en-US" sz="1600" dirty="0" smtClean="0">
                <a:cs typeface="Helvetica Light" charset="0"/>
              </a:rPr>
              <a:t> Scalable to huge corpora</a:t>
            </a:r>
          </a:p>
          <a:p>
            <a:pPr marL="162630" indent="-162630">
              <a:buSzPct val="100000"/>
              <a:buFontTx/>
              <a:buChar char="•"/>
              <a:defRPr/>
            </a:pPr>
            <a:r>
              <a:rPr lang="en-US" sz="1600" dirty="0" smtClean="0">
                <a:cs typeface="Helvetica Light" charset="0"/>
              </a:rPr>
              <a:t>Good performance even with small corpus, and small vectors</a:t>
            </a:r>
            <a:endParaRPr lang="en-US" dirty="0" smtClean="0">
              <a:cs typeface="Helvetica Light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98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Capturing</a:t>
            </a:r>
            <a:r>
              <a:rPr lang="en-US" baseline="0" dirty="0" smtClean="0"/>
              <a:t> attributes of meaning through a word analogy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8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also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RankNet</a:t>
            </a:r>
            <a:r>
              <a:rPr lang="en-US" baseline="0" dirty="0" smtClean="0"/>
              <a:t> for learning to rank – but here we are interested in neural distributed representations of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3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at/working with Bing.</a:t>
            </a:r>
          </a:p>
          <a:p>
            <a:r>
              <a:rPr lang="en-US" dirty="0" smtClean="0"/>
              <a:t>Probably</a:t>
            </a:r>
            <a:r>
              <a:rPr lang="en-US" baseline="0" dirty="0" smtClean="0"/>
              <a:t> not the definitive paper. But it exists today?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6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AAC11EC6-D037-4F4A-A305-1AB8C0E22BDD}" type="slidenum">
              <a:rPr lang="zh-CN" altLang="en-US" sz="1100">
                <a:ea typeface="宋体" charset="0"/>
                <a:cs typeface="宋体" charset="0"/>
              </a:rPr>
              <a:pPr eaLnBrk="1" hangingPunct="1"/>
              <a:t>2</a:t>
            </a:fld>
            <a:endParaRPr lang="en-US" altLang="zh-CN" sz="1100">
              <a:ea typeface="宋体" charset="0"/>
              <a:cs typeface="宋体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82625"/>
            <a:ext cx="4546600" cy="3411538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21024"/>
            <a:ext cx="5030391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22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documents have 1 occurrence of the search term, but d2</a:t>
            </a:r>
            <a:r>
              <a:rPr lang="en-US" baseline="0" dirty="0" smtClean="0"/>
              <a:t> has a lot more words that commonly co-occur with the search term. This is strong evidence that it is about the search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1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exploitation is usually: </a:t>
            </a:r>
          </a:p>
          <a:p>
            <a:r>
              <a:rPr lang="en-US" baseline="0" dirty="0" smtClean="0"/>
              <a:t>Just throw the context embeddings away (word2vec) – or paper says it always uses Win, which would be funnier but may be true.</a:t>
            </a:r>
          </a:p>
          <a:p>
            <a:r>
              <a:rPr lang="en-US" baseline="0" dirty="0" smtClean="0"/>
              <a:t>Average them (</a:t>
            </a:r>
            <a:r>
              <a:rPr lang="en-US" baseline="0" dirty="0" err="1" smtClean="0"/>
              <a:t>GloVe</a:t>
            </a:r>
            <a:r>
              <a:rPr lang="en-US" baseline="0" dirty="0" smtClean="0"/>
              <a:t>) – gave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6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 IN-IN</a:t>
            </a:r>
            <a:r>
              <a:rPr lang="en-US" baseline="0" dirty="0" smtClean="0"/>
              <a:t> or OUT-OUT give a similar ranking that is good for similarity – words that appear in the same context (word similarity).</a:t>
            </a:r>
          </a:p>
          <a:p>
            <a:r>
              <a:rPr lang="en-US" baseline="0" dirty="0" smtClean="0"/>
              <a:t>But for DESM, they are wanting to see whether this is a context about this word, and so they use IN-OUT similarity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1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work. Nor does LSA.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9A029A-F4ED-7245-BD3E-8C2FB86AE1F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AAC11EC6-D037-4F4A-A305-1AB8C0E22BDD}" type="slidenum">
              <a:rPr lang="zh-CN" altLang="en-US" sz="1100">
                <a:ea typeface="宋体" charset="0"/>
                <a:cs typeface="宋体" charset="0"/>
              </a:rPr>
              <a:pPr eaLnBrk="1" hangingPunct="1"/>
              <a:t>3</a:t>
            </a:fld>
            <a:endParaRPr lang="en-US" altLang="zh-CN" sz="1100">
              <a:ea typeface="宋体" charset="0"/>
              <a:cs typeface="宋体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82625"/>
            <a:ext cx="4546600" cy="3411538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21024"/>
            <a:ext cx="5030391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6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6DB17364-A257-6943-BCA7-EF9DD695AEEC}" type="slidenum">
              <a:rPr lang="zh-CN" altLang="en-US" sz="1100">
                <a:ea typeface="宋体" charset="0"/>
                <a:cs typeface="宋体" charset="0"/>
              </a:rPr>
              <a:pPr eaLnBrk="1" hangingPunct="1"/>
              <a:t>4</a:t>
            </a:fld>
            <a:endParaRPr lang="en-US" altLang="zh-CN" sz="1100">
              <a:ea typeface="宋体" charset="0"/>
              <a:cs typeface="宋体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82625"/>
            <a:ext cx="4546600" cy="3411538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21024"/>
            <a:ext cx="5030391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E.g. </a:t>
            </a:r>
            <a:r>
              <a:rPr lang="en-US" altLang="zh-CN" dirty="0" err="1" smtClean="0">
                <a:latin typeface="Calibri" charset="0"/>
                <a:ea typeface="宋体" charset="0"/>
                <a:cs typeface="宋体" charset="0"/>
              </a:rPr>
              <a:t>MedLine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: physician, </a:t>
            </a:r>
            <a:r>
              <a:rPr lang="en-US" altLang="zh-CN" dirty="0" err="1" smtClean="0">
                <a:latin typeface="Calibri" charset="0"/>
                <a:ea typeface="宋体" charset="0"/>
                <a:cs typeface="宋体" charset="0"/>
              </a:rPr>
              <a:t>syn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: doc, doctor, MD, medico</a:t>
            </a:r>
          </a:p>
          <a:p>
            <a:endParaRPr lang="zh-CN" alt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7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77FB3BCD-A725-C648-B8F6-B39571A7A38B}" type="slidenum">
              <a:rPr lang="zh-CN" altLang="en-US" sz="1100">
                <a:ea typeface="宋体" charset="0"/>
                <a:cs typeface="宋体" charset="0"/>
              </a:rPr>
              <a:pPr eaLnBrk="1" hangingPunct="1"/>
              <a:t>7</a:t>
            </a:fld>
            <a:endParaRPr lang="en-US" altLang="zh-CN" sz="1100">
              <a:ea typeface="宋体" charset="0"/>
              <a:cs typeface="宋体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82625"/>
            <a:ext cx="4546600" cy="3411538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21024"/>
            <a:ext cx="5030391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1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64DC10A-B73C-7F4A-B5E1-3397F78DA72C}" type="slidenum">
              <a:rPr lang="zh-CN" altLang="en-US" sz="1100">
                <a:ea typeface="宋体" charset="0"/>
                <a:cs typeface="宋体" charset="0"/>
              </a:rPr>
              <a:pPr eaLnBrk="1" hangingPunct="1"/>
              <a:t>10</a:t>
            </a:fld>
            <a:endParaRPr lang="en-US" altLang="zh-CN" sz="1100">
              <a:ea typeface="宋体" charset="0"/>
              <a:cs typeface="宋体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82625"/>
            <a:ext cx="4546600" cy="341153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21024"/>
            <a:ext cx="5030391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3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AAC11EC6-D037-4F4A-A305-1AB8C0E22BDD}" type="slidenum">
              <a:rPr lang="zh-CN" altLang="en-US" sz="1100">
                <a:ea typeface="宋体" charset="0"/>
                <a:cs typeface="宋体" charset="0"/>
              </a:rPr>
              <a:pPr eaLnBrk="1" hangingPunct="1"/>
              <a:t>12</a:t>
            </a:fld>
            <a:endParaRPr lang="en-US" altLang="zh-CN" sz="1100">
              <a:ea typeface="宋体" charset="0"/>
              <a:cs typeface="宋体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82625"/>
            <a:ext cx="4546600" cy="3411538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21024"/>
            <a:ext cx="5030391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2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+mn-lt"/>
              </a:rPr>
              <a:t>You can vary whether you use local or large context to get a more syntactic or semantic clustering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BE9FA-3B69-3448-A090-36C93F82165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look at the idea of word vectors in a bit</a:t>
            </a:r>
            <a:r>
              <a:rPr lang="en-US" baseline="0" dirty="0" smtClean="0"/>
              <a:t> more detail before we describe our model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…Large clouds of words with similar parts</a:t>
            </a:r>
            <a:r>
              <a:rPr lang="en-US" baseline="0" dirty="0" smtClean="0"/>
              <a:t> of speech and the smaller regions with similar meaning.</a:t>
            </a:r>
          </a:p>
          <a:p>
            <a:endParaRPr lang="en-US" baseline="0" dirty="0" smtClean="0"/>
          </a:p>
          <a:p>
            <a:r>
              <a:rPr lang="en-US" dirty="0" smtClean="0"/>
              <a:t>Why would we prefer this representation? To answer this question, let’s consider a commonly used alternative which is to represent words as an</a:t>
            </a:r>
            <a:r>
              <a:rPr lang="en-US" baseline="0" dirty="0" smtClean="0"/>
              <a:t> index into a vocabulary.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84263" y="1981200"/>
            <a:ext cx="3013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smtClean="0">
                <a:solidFill>
                  <a:srgbClr val="FBFCFF"/>
                </a:solidFill>
                <a:latin typeface="Calibri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30263" y="2590800"/>
            <a:ext cx="56467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800" b="1">
                <a:solidFill>
                  <a:srgbClr val="139CB7"/>
                </a:solidFill>
                <a:latin typeface="Calibri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fld id="{D5E78C1E-6ECD-1345-A1C9-BD742C017985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fld id="{BB3536C4-E0A2-734D-8616-B01471B5F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5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0F975-4118-2443-B713-2CDB13C9FBCF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20477-AF3C-504E-B276-B00988775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6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35D05-24F5-804E-AA0D-F1CD0DE80FC0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C97AB-2966-B24C-97E8-5D7E82EFA1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95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ullet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8534400" cy="444500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2800"/>
            </a:lvl1pPr>
            <a:lvl2pPr marL="457200" indent="0">
              <a:spcBef>
                <a:spcPts val="1500"/>
              </a:spcBef>
              <a:buNone/>
              <a:defRPr sz="2400"/>
            </a:lvl2pPr>
            <a:lvl3pPr marL="800100" indent="0">
              <a:spcBef>
                <a:spcPts val="1200"/>
              </a:spcBef>
              <a:buNone/>
              <a:defRPr sz="2400"/>
            </a:lvl3pPr>
            <a:lvl4pPr marL="1143000" indent="0">
              <a:spcBef>
                <a:spcPts val="900"/>
              </a:spcBef>
              <a:buNone/>
              <a:defRPr sz="2000"/>
            </a:lvl4pPr>
            <a:lvl5pPr marL="14859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9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43E50-67D6-6741-B391-CF7C87B0B2C2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5C86B-FF2D-824D-9EE2-3C6D5BC43C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8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541AF-7271-D24C-83E1-1DBA578401C9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CE607-BF41-734F-B15C-57416883F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7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F186A-8324-B546-85CD-44843C31FE15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B3D46-6FC5-1342-9D21-A6D05BD682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066C1-9291-B142-BD20-E1993CE4B705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04B8-F135-6E47-B9F2-C87C8AA25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2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7F789-BCCC-1544-BF08-8477F214B715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FC1A9-01A8-4448-8F08-2CF272147D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5010C-C41D-6B46-8C4A-C3CA3EBE7932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11C2F-6635-604B-81FF-78AFCE7855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A4381-2946-7041-B746-C13F9212CC40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B18B4-469A-4744-8BA9-163BE6829C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7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4C3C8-B71E-D947-A051-ECC3CA8F3605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1C90A-7D96-9045-8531-D6F5287CE5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5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8F0E068D-C80E-4048-B212-251225BC31C7}" type="datetime1">
              <a:rPr lang="en-US"/>
              <a:pPr>
                <a:defRPr/>
              </a:pPr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5AB3BC55-60CB-0F4C-BE23-88163CEDAD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33800" cy="274638"/>
          </a:xfrm>
          <a:prstGeom prst="rect">
            <a:avLst/>
          </a:prstGeom>
          <a:solidFill>
            <a:srgbClr val="0E48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/>
              <a:t>Introduction to Information Retrieval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800" y="0"/>
            <a:ext cx="3886200" cy="274638"/>
          </a:xfrm>
          <a:prstGeom prst="rect">
            <a:avLst/>
          </a:prstGeom>
          <a:solidFill>
            <a:srgbClr val="0E48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0" y="0"/>
            <a:ext cx="1524000" cy="274638"/>
          </a:xfrm>
          <a:prstGeom prst="rect">
            <a:avLst/>
          </a:prstGeom>
          <a:solidFill>
            <a:srgbClr val="139CB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46" r:id="rId3"/>
    <p:sldLayoutId id="2147483753" r:id="rId4"/>
    <p:sldLayoutId id="2147483754" r:id="rId5"/>
    <p:sldLayoutId id="2147483755" r:id="rId6"/>
    <p:sldLayoutId id="2147483747" r:id="rId7"/>
    <p:sldLayoutId id="2147483748" r:id="rId8"/>
    <p:sldLayoutId id="2147483749" r:id="rId9"/>
    <p:sldLayoutId id="2147483756" r:id="rId10"/>
    <p:sldLayoutId id="2147483750" r:id="rId11"/>
    <p:sldLayoutId id="2147483758" r:id="rId1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437085"/>
        </a:buClr>
        <a:buFont typeface="Wingdings" charset="0"/>
        <a:buChar char="§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357E69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918BA3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2F6E7E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233337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hyperlink" Target="http://nlp.stanford.edu/projects/glove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hyperlink" Target="http://nlp.stanford.edu/projects/glove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omberg.com/news/articles/2015-10-26/google-turning-its-lucrative-web-search-over-to-ai-machin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pubs/260867/pp1291-Nalisnick.pdf" TargetMode="External"/><Relationship Id="rId4" Type="http://schemas.openxmlformats.org/officeDocument/2006/relationships/hyperlink" Target="http://arxiv.org/abs/1602.0113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CS276: </a:t>
            </a:r>
            <a:r>
              <a:rPr lang="en-US" dirty="0">
                <a:latin typeface="Calibri" charset="0"/>
                <a:ea typeface="ＭＳ Ｐゴシック" charset="0"/>
                <a:cs typeface="Times New Roman" charset="0"/>
              </a:rPr>
              <a:t>Information Retrieval and Web Search</a:t>
            </a:r>
          </a:p>
          <a:p>
            <a:pPr eaLnBrk="1" hangingPunct="1">
              <a:spcAft>
                <a:spcPts val="2400"/>
              </a:spcAft>
            </a:pPr>
            <a:r>
              <a:rPr lang="en-US" dirty="0">
                <a:latin typeface="Calibri" charset="0"/>
                <a:ea typeface="ＭＳ Ｐゴシック" charset="0"/>
                <a:cs typeface="Times New Roman" charset="0"/>
              </a:rPr>
              <a:t>Christopher </a:t>
            </a:r>
            <a:r>
              <a:rPr lang="en-US" dirty="0" smtClean="0">
                <a:latin typeface="Calibri" charset="0"/>
                <a:ea typeface="ＭＳ Ｐゴシック" charset="0"/>
                <a:cs typeface="Times New Roman" charset="0"/>
              </a:rPr>
              <a:t>Manning and </a:t>
            </a:r>
            <a:r>
              <a:rPr lang="en-US" dirty="0">
                <a:latin typeface="Calibri" charset="0"/>
                <a:ea typeface="ＭＳ Ｐゴシック" charset="0"/>
                <a:cs typeface="Times New Roman" charset="0"/>
              </a:rPr>
              <a:t>Pandu </a:t>
            </a:r>
            <a:r>
              <a:rPr lang="en-US" dirty="0" smtClean="0">
                <a:latin typeface="Calibri" charset="0"/>
                <a:ea typeface="ＭＳ Ｐゴシック" charset="0"/>
                <a:cs typeface="Times New Roman" charset="0"/>
              </a:rPr>
              <a:t>Nayak</a:t>
            </a:r>
          </a:p>
          <a:p>
            <a:pPr eaLnBrk="1" hangingPunct="1">
              <a:spcAft>
                <a:spcPts val="2400"/>
              </a:spcAft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Lecture 15: Distributed Word Representations for Information Retrieval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Calibri" charset="0"/>
                <a:ea typeface="宋体" charset="0"/>
                <a:cs typeface="宋体" charset="0"/>
              </a:rPr>
              <a:t>Automatic Thesaurus </a:t>
            </a:r>
            <a:r>
              <a:rPr lang="en-US" altLang="zh-CN" sz="3600" dirty="0" smtClean="0">
                <a:latin typeface="Calibri" charset="0"/>
                <a:ea typeface="宋体" charset="0"/>
                <a:cs typeface="宋体" charset="0"/>
              </a:rPr>
              <a:t>Generation Issues</a:t>
            </a:r>
            <a:endParaRPr lang="en-US" altLang="zh-CN" sz="36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Calibri" charset="0"/>
              <a:ea typeface="宋体" charset="0"/>
              <a:cs typeface="宋体" charset="0"/>
            </a:endParaRPr>
          </a:p>
          <a:p>
            <a:pPr eaLnBrk="1" hangingPunct="1"/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609600" y="1828800"/>
            <a:ext cx="830580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r>
              <a:rPr lang="en-US" altLang="zh-CN" sz="2600" dirty="0" smtClean="0">
                <a:ea typeface="宋体" charset="0"/>
                <a:cs typeface="宋体" charset="0"/>
              </a:rPr>
              <a:t>Quality of associations is usually a problem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r>
              <a:rPr lang="en-US" altLang="zh-CN" sz="2600" dirty="0" err="1" smtClean="0">
                <a:ea typeface="宋体" charset="0"/>
                <a:cs typeface="宋体" charset="0"/>
              </a:rPr>
              <a:t>Sparsity</a:t>
            </a:r>
            <a:endParaRPr lang="en-US" altLang="zh-CN" sz="2600" dirty="0" smtClean="0"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endParaRPr lang="en-US" altLang="zh-CN" sz="2600" dirty="0" smtClean="0"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endParaRPr lang="en-US" altLang="zh-CN" sz="2600" dirty="0" smtClean="0"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endParaRPr lang="en-US" altLang="zh-CN" sz="2600" dirty="0"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r>
              <a:rPr lang="en-US" altLang="zh-CN" sz="2600" dirty="0" smtClean="0">
                <a:ea typeface="宋体" charset="0"/>
                <a:cs typeface="宋体" charset="0"/>
              </a:rPr>
              <a:t>Term </a:t>
            </a:r>
            <a:r>
              <a:rPr lang="en-US" altLang="zh-CN" sz="2600" dirty="0">
                <a:ea typeface="宋体" charset="0"/>
                <a:cs typeface="宋体" charset="0"/>
              </a:rPr>
              <a:t>ambiguity may introduce irrelevant statistically correlated terms.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charset="0"/>
              <a:buChar char="n"/>
            </a:pPr>
            <a:r>
              <a:rPr lang="en-US" altLang="zh-CN" sz="2000" dirty="0" smtClean="0">
                <a:ea typeface="宋体" charset="0"/>
                <a:cs typeface="宋体" charset="0"/>
              </a:rPr>
              <a:t>“planet earth facts” </a:t>
            </a:r>
            <a:r>
              <a:rPr lang="en-US" altLang="zh-CN" sz="2000" dirty="0">
                <a:ea typeface="宋体" charset="0"/>
                <a:cs typeface="宋体" charset="0"/>
                <a:sym typeface="Symbol" charset="0"/>
              </a:rPr>
              <a:t> </a:t>
            </a:r>
            <a:r>
              <a:rPr lang="en-US" altLang="zh-CN" sz="2000" dirty="0" smtClean="0">
                <a:ea typeface="宋体" charset="0"/>
                <a:cs typeface="宋体" charset="0"/>
              </a:rPr>
              <a:t>“planet earth soil ground facts”</a:t>
            </a:r>
            <a:endParaRPr lang="en-US" altLang="zh-CN" dirty="0"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r>
              <a:rPr lang="en-US" altLang="zh-CN" sz="2600" dirty="0" smtClean="0">
                <a:ea typeface="宋体" charset="0"/>
                <a:cs typeface="宋体" charset="0"/>
              </a:rPr>
              <a:t>Since </a:t>
            </a:r>
            <a:r>
              <a:rPr lang="en-US" altLang="zh-CN" sz="2600" dirty="0">
                <a:ea typeface="宋体" charset="0"/>
                <a:cs typeface="宋体" charset="0"/>
              </a:rPr>
              <a:t>terms are highly correlated anyway, expansion may not retrieve many additional documents.</a:t>
            </a:r>
          </a:p>
        </p:txBody>
      </p:sp>
      <p:sp>
        <p:nvSpPr>
          <p:cNvPr id="58373" name="TextBox 5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9.2.3</a:t>
            </a:r>
          </a:p>
        </p:txBody>
      </p:sp>
      <p:sp>
        <p:nvSpPr>
          <p:cNvPr id="2" name="Rectangle 1"/>
          <p:cNvSpPr/>
          <p:nvPr/>
        </p:nvSpPr>
        <p:spPr>
          <a:xfrm>
            <a:off x="3657600" y="2743200"/>
            <a:ext cx="1447800" cy="1295400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10</a:t>
            </a:r>
            <a:r>
              <a:rPr lang="en-US" baseline="30000" dirty="0" smtClean="0"/>
              <a:t>10</a:t>
            </a:r>
            <a:r>
              <a:rPr lang="en-US" dirty="0" smtClean="0"/>
              <a:t> entries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3048000"/>
            <a:ext cx="8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100,000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2414508"/>
            <a:ext cx="8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100,000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directly learn term relations?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IR is scoring on </a:t>
            </a:r>
            <a:r>
              <a:rPr lang="en-US" i="1" dirty="0" err="1" smtClean="0"/>
              <a:t>q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d</a:t>
            </a:r>
            <a:endParaRPr lang="en-US" i="1" dirty="0" smtClean="0"/>
          </a:p>
          <a:p>
            <a:r>
              <a:rPr lang="en-US" dirty="0" smtClean="0"/>
              <a:t>No treatment of synonyms; no machine learning</a:t>
            </a:r>
          </a:p>
          <a:p>
            <a:r>
              <a:rPr lang="en-US" dirty="0" smtClean="0"/>
              <a:t>Can we learn parameters </a:t>
            </a:r>
            <a:r>
              <a:rPr lang="en-US" i="1" dirty="0" smtClean="0"/>
              <a:t>W</a:t>
            </a:r>
            <a:r>
              <a:rPr lang="en-US" dirty="0" smtClean="0"/>
              <a:t> to rank via </a:t>
            </a:r>
            <a:r>
              <a:rPr lang="en-US" i="1" dirty="0" err="1" smtClean="0"/>
              <a:t>q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Wd</a:t>
            </a:r>
            <a:endParaRPr lang="en-US" i="1" dirty="0" smtClean="0"/>
          </a:p>
          <a:p>
            <a:r>
              <a:rPr lang="en-US" dirty="0" smtClean="0"/>
              <a:t>Problem is again </a:t>
            </a:r>
            <a:r>
              <a:rPr lang="en-US" dirty="0" err="1" smtClean="0"/>
              <a:t>sparsity</a:t>
            </a:r>
            <a:r>
              <a:rPr lang="en-US" dirty="0" smtClean="0"/>
              <a:t> – </a:t>
            </a:r>
            <a:r>
              <a:rPr lang="en-US" i="1" dirty="0" smtClean="0"/>
              <a:t>W</a:t>
            </a:r>
            <a:r>
              <a:rPr lang="en-US" dirty="0" smtClean="0"/>
              <a:t> is huge &gt; 10</a:t>
            </a:r>
            <a:r>
              <a:rPr lang="en-US" baseline="30000" dirty="0" smtClean="0"/>
              <a:t>10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1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How can we represent term relations?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With the standard symbolic encoding of terms, each term is a dimension</a:t>
            </a: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Different terms have no inherent similarity</a:t>
            </a:r>
            <a:endParaRPr lang="en-US" altLang="zh-CN" sz="2400" dirty="0" smtClean="0">
              <a:latin typeface="Calibri" charset="0"/>
              <a:ea typeface="宋体" charset="0"/>
              <a:cs typeface="宋体" charset="0"/>
            </a:endParaRPr>
          </a:p>
          <a:p>
            <a:pPr eaLnBrk="1" hangingPunct="1"/>
            <a:r>
              <a:rPr lang="en-US" sz="2400" dirty="0" smtClean="0">
                <a:solidFill>
                  <a:srgbClr val="3A87FF"/>
                </a:solidFill>
                <a:latin typeface="Chalkduster"/>
                <a:cs typeface="Chalkduster"/>
              </a:rPr>
              <a:t>motel [0 0 0 0 0 0 0 0 0 0 1 0 0 0 0]</a:t>
            </a:r>
            <a:r>
              <a:rPr lang="en-US" sz="2400" baseline="30000" dirty="0" smtClean="0">
                <a:solidFill>
                  <a:srgbClr val="3A87FF"/>
                </a:solidFill>
                <a:latin typeface="Chalkduster"/>
                <a:cs typeface="Chalkduster"/>
              </a:rPr>
              <a:t>T</a:t>
            </a:r>
            <a:r>
              <a:rPr lang="en-US" sz="2400" dirty="0" smtClean="0">
                <a:solidFill>
                  <a:srgbClr val="3A87FF"/>
                </a:solidFill>
                <a:latin typeface="Chalkduster"/>
                <a:cs typeface="Chalkduster"/>
              </a:rPr>
              <a:t/>
            </a:r>
            <a:br>
              <a:rPr lang="en-US" sz="2400" dirty="0" smtClean="0">
                <a:solidFill>
                  <a:srgbClr val="3A87FF"/>
                </a:solidFill>
                <a:latin typeface="Chalkduster"/>
                <a:cs typeface="Chalkduster"/>
              </a:rPr>
            </a:br>
            <a:r>
              <a:rPr lang="en-US" sz="2400" dirty="0" smtClean="0">
                <a:solidFill>
                  <a:srgbClr val="3A87FF"/>
                </a:solidFill>
                <a:latin typeface="Chalkduster"/>
                <a:cs typeface="Chalkduster"/>
              </a:rPr>
              <a:t>hotel  [0 0 0 0 0 0 0 3 0 0 0 0 0 0 0] = 0</a:t>
            </a:r>
            <a:endParaRPr lang="en-US" altLang="zh-CN" sz="2400" b="1" dirty="0" smtClean="0">
              <a:solidFill>
                <a:srgbClr val="139CB7"/>
              </a:solidFill>
              <a:latin typeface="Calibri" charset="0"/>
              <a:ea typeface="宋体" charset="0"/>
              <a:cs typeface="宋体" charset="0"/>
            </a:endParaRP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If query on </a:t>
            </a:r>
            <a:r>
              <a:rPr lang="en-US" altLang="zh-CN" sz="2400" i="1" dirty="0" smtClean="0">
                <a:latin typeface="Calibri" charset="0"/>
                <a:ea typeface="宋体" charset="0"/>
                <a:cs typeface="宋体" charset="0"/>
              </a:rPr>
              <a:t>hotel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 and document has </a:t>
            </a:r>
            <a:r>
              <a:rPr lang="en-US" altLang="zh-CN" sz="2400" i="1" dirty="0" smtClean="0">
                <a:latin typeface="Calibri" charset="0"/>
                <a:ea typeface="宋体" charset="0"/>
                <a:cs typeface="宋体" charset="0"/>
              </a:rPr>
              <a:t>motel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, then 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our query and document vectors are </a:t>
            </a:r>
            <a:r>
              <a:rPr lang="en-US" altLang="zh-CN" sz="2400" b="1" dirty="0" smtClean="0">
                <a:solidFill>
                  <a:srgbClr val="139CB7"/>
                </a:solidFill>
                <a:latin typeface="Calibri" charset="0"/>
                <a:ea typeface="宋体" charset="0"/>
                <a:cs typeface="宋体" charset="0"/>
              </a:rPr>
              <a:t>orthogonal</a:t>
            </a:r>
          </a:p>
          <a:p>
            <a:pPr eaLnBrk="1" hangingPunct="1"/>
            <a:endParaRPr lang="en-US" altLang="zh-CN" sz="2400" b="1" dirty="0">
              <a:solidFill>
                <a:srgbClr val="139CB7"/>
              </a:solidFill>
              <a:latin typeface="Calibri" charset="0"/>
              <a:ea typeface="宋体" charset="0"/>
              <a:cs typeface="宋体" charset="0"/>
            </a:endParaRPr>
          </a:p>
          <a:p>
            <a:pPr eaLnBrk="1" hangingPunct="1"/>
            <a:endParaRPr lang="en-US" altLang="zh-CN" sz="24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9.2.2</a:t>
            </a:r>
          </a:p>
        </p:txBody>
      </p:sp>
    </p:spTree>
    <p:extLst>
      <p:ext uri="{BB962C8B-B14F-4D97-AF65-F5344CB8AC3E}">
        <p14:creationId xmlns:p14="http://schemas.microsoft.com/office/powerpoint/2010/main" val="162168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</a:p>
          <a:p>
            <a:pPr lvl="1"/>
            <a:r>
              <a:rPr lang="en-US" dirty="0" smtClean="0"/>
              <a:t>Can we learn a low dimensional representation of a </a:t>
            </a:r>
            <a:r>
              <a:rPr lang="en-US" dirty="0" smtClean="0"/>
              <a:t>word </a:t>
            </a:r>
            <a:r>
              <a:rPr lang="en-US" dirty="0" smtClean="0"/>
              <a:t>in </a:t>
            </a:r>
            <a:r>
              <a:rPr lang="en-US" dirty="0" err="1" smtClean="0">
                <a:latin typeface="Cambria Math"/>
                <a:cs typeface="Cambria Math"/>
              </a:rPr>
              <a:t>ℝ</a:t>
            </a:r>
            <a:r>
              <a:rPr lang="en-US" i="1" baseline="30000" dirty="0" err="1" smtClean="0">
                <a:latin typeface="Cambria Math"/>
                <a:cs typeface="Cambria Math"/>
              </a:rPr>
              <a:t>d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 smtClean="0">
                <a:cs typeface="Cambria Math"/>
              </a:rPr>
              <a:t>such that dot products</a:t>
            </a:r>
            <a:r>
              <a:rPr lang="en-US" i="1" dirty="0" smtClean="0">
                <a:cs typeface="Cambria Math"/>
              </a:rPr>
              <a:t> </a:t>
            </a:r>
            <a:r>
              <a:rPr lang="en-US" i="1" dirty="0" err="1" smtClean="0">
                <a:cs typeface="Cambria Math"/>
              </a:rPr>
              <a:t>u</a:t>
            </a:r>
            <a:r>
              <a:rPr lang="en-US" i="1" baseline="30000" dirty="0" err="1" smtClean="0">
                <a:cs typeface="Cambria Math"/>
              </a:rPr>
              <a:t>T</a:t>
            </a:r>
            <a:r>
              <a:rPr lang="en-US" i="1" dirty="0" err="1" smtClean="0">
                <a:cs typeface="Cambria Math"/>
              </a:rPr>
              <a:t>v</a:t>
            </a:r>
            <a:r>
              <a:rPr lang="en-US" i="1" dirty="0" smtClean="0">
                <a:cs typeface="Cambria Math"/>
              </a:rPr>
              <a:t> </a:t>
            </a:r>
            <a:r>
              <a:rPr lang="en-US" dirty="0" smtClean="0">
                <a:cs typeface="Cambria Math"/>
              </a:rPr>
              <a:t>express word similarity?</a:t>
            </a:r>
          </a:p>
          <a:p>
            <a:pPr lvl="1"/>
            <a:endParaRPr lang="en-US" sz="2000" i="1" dirty="0">
              <a:cs typeface="Cambria Math"/>
            </a:endParaRPr>
          </a:p>
          <a:p>
            <a:pPr lvl="1"/>
            <a:r>
              <a:rPr lang="en-US" dirty="0" smtClean="0">
                <a:cs typeface="Cambria Math"/>
              </a:rPr>
              <a:t>We could still if we want to include a “translation” matrix between vocabularies (e.g., cross-language): </a:t>
            </a:r>
            <a:r>
              <a:rPr lang="en-US" i="1" dirty="0" err="1" smtClean="0">
                <a:cs typeface="Cambria Math"/>
              </a:rPr>
              <a:t>u</a:t>
            </a:r>
            <a:r>
              <a:rPr lang="en-US" i="1" baseline="30000" dirty="0" err="1" smtClean="0">
                <a:cs typeface="Cambria Math"/>
              </a:rPr>
              <a:t>T</a:t>
            </a:r>
            <a:r>
              <a:rPr lang="en-US" i="1" dirty="0" err="1" smtClean="0">
                <a:cs typeface="Cambria Math"/>
              </a:rPr>
              <a:t>Wv</a:t>
            </a:r>
            <a:endParaRPr lang="en-US" i="1" dirty="0" smtClean="0">
              <a:cs typeface="Cambria Math"/>
            </a:endParaRPr>
          </a:p>
          <a:p>
            <a:pPr lvl="2"/>
            <a:r>
              <a:rPr lang="en-US" dirty="0" smtClean="0">
                <a:cs typeface="Cambria Math"/>
              </a:rPr>
              <a:t>But now </a:t>
            </a:r>
            <a:r>
              <a:rPr lang="en-US" i="1" dirty="0" smtClean="0">
                <a:cs typeface="Cambria Math"/>
              </a:rPr>
              <a:t>W</a:t>
            </a:r>
            <a:r>
              <a:rPr lang="en-US" dirty="0" smtClean="0">
                <a:cs typeface="Cambria Math"/>
              </a:rPr>
              <a:t> is small!</a:t>
            </a:r>
            <a:endParaRPr lang="en-US" dirty="0">
              <a:cs typeface="Cambria Math"/>
            </a:endParaRPr>
          </a:p>
          <a:p>
            <a:pPr lvl="1"/>
            <a:r>
              <a:rPr lang="en-US" dirty="0" smtClean="0"/>
              <a:t>Supervised Semantic Indexing (</a:t>
            </a:r>
            <a:r>
              <a:rPr lang="en-US" dirty="0" err="1" smtClean="0"/>
              <a:t>Bai</a:t>
            </a:r>
            <a:r>
              <a:rPr lang="en-US" dirty="0" smtClean="0"/>
              <a:t> et al. </a:t>
            </a:r>
            <a:r>
              <a:rPr lang="en-US" i="1" dirty="0" smtClean="0"/>
              <a:t>Journal of Information Retrieval </a:t>
            </a:r>
            <a:r>
              <a:rPr lang="en-US" dirty="0" smtClean="0"/>
              <a:t>2009) shows successful use of learning </a:t>
            </a:r>
            <a:r>
              <a:rPr lang="en-US" i="1" dirty="0" smtClean="0"/>
              <a:t>W </a:t>
            </a:r>
            <a:r>
              <a:rPr lang="en-US" dirty="0" smtClean="0"/>
              <a:t>for information retrieval</a:t>
            </a:r>
          </a:p>
          <a:p>
            <a:pPr lvl="1"/>
            <a:endParaRPr lang="en-US" sz="2000" dirty="0"/>
          </a:p>
          <a:p>
            <a:r>
              <a:rPr lang="en-US" dirty="0" smtClean="0"/>
              <a:t>But we’ll develop direct similarity in this class</a:t>
            </a:r>
          </a:p>
          <a:p>
            <a:endParaRPr lang="en-US" dirty="0" smtClean="0"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38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981938" y="4574891"/>
            <a:ext cx="3323862" cy="8105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28448" y="4574891"/>
            <a:ext cx="3323862" cy="8105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252310" y="4574891"/>
            <a:ext cx="729628" cy="8105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Distributional similarity based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get a lot of value by representing a word by means of its neighbors</a:t>
            </a:r>
          </a:p>
          <a:p>
            <a:r>
              <a:rPr lang="en-US" dirty="0" smtClean="0">
                <a:solidFill>
                  <a:srgbClr val="3A87FF"/>
                </a:solidFill>
              </a:rPr>
              <a:t>“</a:t>
            </a:r>
            <a:r>
              <a:rPr lang="en-US" dirty="0">
                <a:solidFill>
                  <a:srgbClr val="3A87FF"/>
                </a:solidFill>
              </a:rPr>
              <a:t>You shall know a word by the company it keeps</a:t>
            </a:r>
            <a:r>
              <a:rPr lang="en-US" dirty="0" smtClean="0">
                <a:solidFill>
                  <a:srgbClr val="3A87FF"/>
                </a:solidFill>
              </a:rPr>
              <a:t>”</a:t>
            </a:r>
          </a:p>
          <a:p>
            <a:pPr algn="r"/>
            <a:r>
              <a:rPr lang="en-US" sz="1600" dirty="0" smtClean="0"/>
              <a:t>(J. R. Firth 1957: 11)</a:t>
            </a:r>
          </a:p>
          <a:p>
            <a:r>
              <a:rPr lang="en-US" dirty="0" smtClean="0"/>
              <a:t>One</a:t>
            </a:r>
            <a:r>
              <a:rPr lang="en-US" dirty="0" smtClean="0">
                <a:solidFill>
                  <a:prstClr val="black"/>
                </a:solidFill>
              </a:rPr>
              <a:t> of the most successful ideas of modern statistical NLP</a:t>
            </a:r>
          </a:p>
          <a:p>
            <a:pPr lvl="1"/>
            <a:endParaRPr lang="en-US" dirty="0" smtClean="0">
              <a:latin typeface="Arial Narrow"/>
              <a:cs typeface="Arial Narrow"/>
            </a:endParaRPr>
          </a:p>
          <a:p>
            <a:pPr marL="457200" lvl="1" indent="0">
              <a:buNone/>
            </a:pPr>
            <a:r>
              <a:rPr lang="en-US" sz="1800" dirty="0" smtClean="0">
                <a:latin typeface="Arial Narrow"/>
                <a:cs typeface="Arial Narrow"/>
              </a:rPr>
              <a:t>government </a:t>
            </a:r>
            <a:r>
              <a:rPr lang="en-US" sz="1800" dirty="0">
                <a:latin typeface="Arial Narrow"/>
                <a:cs typeface="Arial Narrow"/>
              </a:rPr>
              <a:t>debt problems turning into banking </a:t>
            </a:r>
            <a:r>
              <a:rPr lang="en-US" sz="1800" dirty="0" smtClean="0">
                <a:latin typeface="Arial Narrow"/>
                <a:cs typeface="Arial Narrow"/>
              </a:rPr>
              <a:t>crises </a:t>
            </a:r>
            <a:r>
              <a:rPr lang="en-US" sz="1800" dirty="0">
                <a:latin typeface="Arial Narrow"/>
                <a:cs typeface="Arial Narrow"/>
              </a:rPr>
              <a:t>as has happened </a:t>
            </a:r>
            <a:r>
              <a:rPr lang="en-US" sz="1800" dirty="0" smtClean="0">
                <a:latin typeface="Arial Narrow"/>
                <a:cs typeface="Arial Narrow"/>
              </a:rPr>
              <a:t>in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Arial Narrow"/>
                <a:cs typeface="Arial Narrow"/>
              </a:rPr>
              <a:t>        </a:t>
            </a:r>
            <a:r>
              <a:rPr lang="en-US" sz="1800" dirty="0">
                <a:latin typeface="Arial Narrow"/>
                <a:cs typeface="Arial Narrow"/>
              </a:rPr>
              <a:t> </a:t>
            </a:r>
            <a:r>
              <a:rPr lang="en-US" sz="1800" dirty="0" smtClean="0">
                <a:latin typeface="Arial Narrow"/>
                <a:cs typeface="Arial Narrow"/>
              </a:rPr>
              <a:t>saying </a:t>
            </a:r>
            <a:r>
              <a:rPr lang="en-US" sz="1800" dirty="0">
                <a:latin typeface="Arial Narrow"/>
                <a:cs typeface="Arial Narrow"/>
              </a:rPr>
              <a:t>that Europe needs unified banking regulation to replace the </a:t>
            </a:r>
            <a:r>
              <a:rPr lang="en-US" sz="1800" dirty="0" smtClean="0">
                <a:latin typeface="Arial Narrow"/>
                <a:cs typeface="Arial Narrow"/>
              </a:rPr>
              <a:t>hodgepodge</a:t>
            </a:r>
          </a:p>
          <a:p>
            <a:pPr marL="457200" lvl="1" indent="0" algn="ctr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</a:t>
            </a:r>
            <a:r>
              <a:rPr lang="en-US" dirty="0">
                <a:cs typeface="Arial Narrow"/>
                <a:sym typeface="Wingdings"/>
              </a:rPr>
              <a:t> </a:t>
            </a:r>
            <a:r>
              <a:rPr lang="en-US" dirty="0" smtClean="0">
                <a:cs typeface="Arial Narrow"/>
              </a:rPr>
              <a:t>These words will represent </a:t>
            </a:r>
            <a:r>
              <a:rPr lang="en-US" i="1" dirty="0" smtClean="0">
                <a:cs typeface="Arial Narrow"/>
              </a:rPr>
              <a:t>banking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dirty="0">
              <a:cs typeface="Arial Narrow"/>
            </a:endParaRP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3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Low dimensional vectors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The </a:t>
            </a:r>
            <a:r>
              <a:rPr lang="en-US" dirty="0">
                <a:latin typeface="Calibri" charset="0"/>
                <a:ea typeface="ＭＳ Ｐゴシック" charset="0"/>
              </a:rPr>
              <a:t>number of topics that people talk about is small (in some sense)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Clothes, movies, politics, …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Idea: store “most” of the important information in a fixed, small number of dimensions: a dense vector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Usually </a:t>
            </a:r>
            <a:r>
              <a:rPr lang="en-US" dirty="0" smtClean="0"/>
              <a:t>25 </a:t>
            </a:r>
            <a:r>
              <a:rPr lang="en-US" dirty="0" smtClean="0"/>
              <a:t>– 1000 dimensions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How to reduce the dimensionality?</a:t>
            </a:r>
          </a:p>
          <a:p>
            <a:pPr marL="857250" lvl="1" indent="-457200">
              <a:buFontTx/>
              <a:buChar char="•"/>
            </a:pPr>
            <a:r>
              <a:rPr lang="en-US" dirty="0" smtClean="0"/>
              <a:t>Go from big, sparse co-occurrence count vector to low dimensional “word embedding”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Traditional Way:</a:t>
            </a:r>
            <a:b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Latent Semantic Indexing/Analysis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 Singular Value Decomposition (SVD) – kind of like Principal Components Analysis (PCA) for an arbitrary rectangular matrix – or just random projection to find a low-dimensional basis</a:t>
            </a:r>
          </a:p>
          <a:p>
            <a:r>
              <a:rPr lang="en-US" sz="2400" dirty="0" smtClean="0"/>
              <a:t>Theory is that similarity is preserved as much as possible</a:t>
            </a:r>
          </a:p>
          <a:p>
            <a:r>
              <a:rPr lang="en-US" sz="2400" dirty="0" smtClean="0"/>
              <a:t>Weakly, you can actually gain in IR by doing LSA as “noise” of term variation gets replaced by semantic “concepts”</a:t>
            </a:r>
          </a:p>
          <a:p>
            <a:r>
              <a:rPr lang="en-US" sz="2400" dirty="0" smtClean="0"/>
              <a:t>Popular in the 1990s </a:t>
            </a:r>
            <a:r>
              <a:rPr lang="en-US" sz="2400" dirty="0" smtClean="0">
                <a:solidFill>
                  <a:schemeClr val="accent3"/>
                </a:solidFill>
              </a:rPr>
              <a:t>[</a:t>
            </a:r>
            <a:r>
              <a:rPr lang="en-US" sz="2400" dirty="0" err="1" smtClean="0">
                <a:solidFill>
                  <a:schemeClr val="accent3"/>
                </a:solidFill>
              </a:rPr>
              <a:t>Deerwester</a:t>
            </a:r>
            <a:r>
              <a:rPr lang="en-US" sz="2400" dirty="0" smtClean="0">
                <a:solidFill>
                  <a:schemeClr val="accent3"/>
                </a:solidFill>
              </a:rPr>
              <a:t> et al. 1990, etc.]</a:t>
            </a:r>
          </a:p>
          <a:p>
            <a:pPr lvl="1"/>
            <a:r>
              <a:rPr lang="en-US" sz="2000" dirty="0" smtClean="0"/>
              <a:t>Results were always somewhat iffy (</a:t>
            </a:r>
            <a:r>
              <a:rPr lang="is-IS" sz="2000" dirty="0" smtClean="0"/>
              <a:t>… it worked sometimes)</a:t>
            </a:r>
          </a:p>
          <a:p>
            <a:pPr lvl="1"/>
            <a:r>
              <a:rPr lang="is-IS" sz="2000" dirty="0" smtClean="0"/>
              <a:t>Harder to implement efficiently in an IR system (dense vectors!)</a:t>
            </a:r>
          </a:p>
          <a:p>
            <a:r>
              <a:rPr lang="is-IS" sz="2400" dirty="0" smtClean="0"/>
              <a:t>Discussed in </a:t>
            </a:r>
            <a:r>
              <a:rPr lang="is-IS" sz="2400" i="1" dirty="0" smtClean="0"/>
              <a:t>IIR</a:t>
            </a:r>
            <a:r>
              <a:rPr lang="is-IS" sz="2400" dirty="0" smtClean="0"/>
              <a:t> chapter 18, but not discussed further here</a:t>
            </a:r>
          </a:p>
          <a:p>
            <a:pPr lvl="1"/>
            <a:r>
              <a:rPr lang="is-IS" sz="2000" dirty="0" smtClean="0"/>
              <a:t>And not on the exam (!)</a:t>
            </a:r>
            <a:endParaRPr lang="en-US" sz="2000" dirty="0"/>
          </a:p>
        </p:txBody>
      </p:sp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0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18.2</a:t>
            </a:r>
          </a:p>
        </p:txBody>
      </p:sp>
    </p:spTree>
    <p:extLst>
      <p:ext uri="{BB962C8B-B14F-4D97-AF65-F5344CB8AC3E}">
        <p14:creationId xmlns:p14="http://schemas.microsoft.com/office/powerpoint/2010/main" val="17364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“Neural Embeddings”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mbeddings-mostcommon.EMBEDDING_SIZE=5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" b="6597"/>
          <a:stretch>
            <a:fillRect/>
          </a:stretch>
        </p:blipFill>
        <p:spPr/>
      </p:pic>
      <p:pic>
        <p:nvPicPr>
          <p:cNvPr id="5" name="Picture 4" descr="embeddings-mostcommon.EMBEDDING_SIZE=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0" b="48681"/>
          <a:stretch/>
        </p:blipFill>
        <p:spPr>
          <a:xfrm>
            <a:off x="304800" y="1803400"/>
            <a:ext cx="8534400" cy="4445000"/>
          </a:xfrm>
          <a:prstGeom prst="rect">
            <a:avLst/>
          </a:prstGeom>
        </p:spPr>
      </p:pic>
      <p:pic>
        <p:nvPicPr>
          <p:cNvPr id="6" name="Picture 5" descr="embeddings-mostcommon.EMBEDDING_SIZE=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8" r="24651" b="76883"/>
          <a:stretch/>
        </p:blipFill>
        <p:spPr>
          <a:xfrm>
            <a:off x="304800" y="1631955"/>
            <a:ext cx="8534400" cy="4744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word embeddings - visualization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04800" y="1803400"/>
            <a:ext cx="8534400" cy="447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57" y="1422400"/>
            <a:ext cx="64389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Idea: Directly learn low-dimensional word vectors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Old idea. Relevant for this lecture &amp; deep learning: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/>
              <a:t>Learning representations by </a:t>
            </a:r>
            <a:r>
              <a:rPr lang="en-US" dirty="0" smtClean="0"/>
              <a:t>back</a:t>
            </a:r>
            <a:r>
              <a:rPr lang="en-US" dirty="0"/>
              <a:t>-</a:t>
            </a:r>
            <a:r>
              <a:rPr lang="en-US" dirty="0" smtClean="0"/>
              <a:t>propagating errors. (</a:t>
            </a:r>
            <a:r>
              <a:rPr lang="en-US" dirty="0" err="1" smtClean="0"/>
              <a:t>Rumelhart</a:t>
            </a:r>
            <a:r>
              <a:rPr lang="en-US" dirty="0" smtClean="0"/>
              <a:t> et al., 1986)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neural probabilistic language </a:t>
            </a:r>
            <a:r>
              <a:rPr lang="en-US" dirty="0" smtClean="0"/>
              <a:t>model (</a:t>
            </a:r>
            <a:r>
              <a:rPr lang="en-US" dirty="0" err="1" smtClean="0"/>
              <a:t>Bengio</a:t>
            </a:r>
            <a:r>
              <a:rPr lang="en-US" dirty="0" smtClean="0"/>
              <a:t> </a:t>
            </a:r>
            <a:r>
              <a:rPr lang="en-US" dirty="0"/>
              <a:t>et </a:t>
            </a:r>
            <a:r>
              <a:rPr lang="en-US" dirty="0" smtClean="0"/>
              <a:t>al., 2003)  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NLP (almost) from Scratch (</a:t>
            </a:r>
            <a:r>
              <a:rPr lang="en-US" dirty="0" err="1" smtClean="0">
                <a:solidFill>
                  <a:srgbClr val="000000"/>
                </a:solidFill>
              </a:rPr>
              <a:t>Collobert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 </a:t>
            </a:r>
            <a:r>
              <a:rPr lang="en-US" dirty="0" smtClean="0">
                <a:solidFill>
                  <a:srgbClr val="000000"/>
                </a:solidFill>
              </a:rPr>
              <a:t>Weston, 2008)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A recent, even simpler and faster model: </a:t>
            </a:r>
            <a:br>
              <a:rPr lang="en-US" dirty="0" smtClean="0"/>
            </a:br>
            <a:r>
              <a:rPr lang="en-US" dirty="0" smtClean="0"/>
              <a:t>word2vec (</a:t>
            </a:r>
            <a:r>
              <a:rPr lang="en-US" dirty="0" err="1" smtClean="0"/>
              <a:t>Mikolov</a:t>
            </a:r>
            <a:r>
              <a:rPr lang="en-US" dirty="0" smtClean="0"/>
              <a:t> et al. 2013) </a:t>
            </a:r>
            <a:r>
              <a:rPr lang="en-US" dirty="0" smtClean="0">
                <a:sym typeface="Wingdings"/>
              </a:rPr>
              <a:t> intro now</a:t>
            </a:r>
          </a:p>
          <a:p>
            <a:pPr marL="514350" indent="-45720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514350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Initial models were quite non-linear and slow; recent models have used fast, bilinear models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How can we more robustly match a user’s 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search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intent?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We want to </a:t>
            </a:r>
            <a:r>
              <a:rPr lang="en-US" altLang="zh-CN" sz="2400" b="1" dirty="0" smtClean="0">
                <a:latin typeface="Calibri" charset="0"/>
                <a:ea typeface="宋体" charset="0"/>
                <a:cs typeface="宋体" charset="0"/>
              </a:rPr>
              <a:t>understand 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the query, not just do String equals()</a:t>
            </a: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If 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user searches for [Dell notebook battery size], we would like to match documents discussing “Dell laptop battery capacity”</a:t>
            </a: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If user searches for [Seattle motel], we would like to match documents containing “Seattle hotel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”</a:t>
            </a:r>
            <a:endParaRPr lang="en-US" altLang="zh-CN" sz="2400" dirty="0">
              <a:latin typeface="Calibri" charset="0"/>
              <a:ea typeface="宋体" charset="0"/>
              <a:cs typeface="宋体" charset="0"/>
            </a:endParaRPr>
          </a:p>
          <a:p>
            <a:pPr eaLnBrk="1" hangingPunct="1"/>
            <a:endParaRPr lang="en-US" altLang="zh-CN" sz="2400" dirty="0" smtClean="0">
              <a:latin typeface="Calibri" charset="0"/>
              <a:ea typeface="宋体" charset="0"/>
              <a:cs typeface="宋体" charset="0"/>
            </a:endParaRPr>
          </a:p>
          <a:p>
            <a:pPr marL="0" indent="0" eaLnBrk="1" hangingPunct="1">
              <a:buNone/>
            </a:pP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A naïve information retrieval system does nothing to help</a:t>
            </a:r>
          </a:p>
          <a:p>
            <a:pPr marL="0" indent="0" eaLnBrk="1" hangingPunct="1">
              <a:buNone/>
            </a:pP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Simple facilities that we have already discussed do a bit to help</a:t>
            </a: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Spelling correction</a:t>
            </a: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Stemming / case folding</a:t>
            </a:r>
          </a:p>
          <a:p>
            <a:pPr marL="0" indent="0" eaLnBrk="1" hangingPunct="1">
              <a:buNone/>
            </a:pP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But we’d like to better </a:t>
            </a:r>
            <a:r>
              <a:rPr lang="en-US" altLang="zh-CN" sz="2400" b="1" dirty="0" smtClean="0">
                <a:latin typeface="Calibri" charset="0"/>
                <a:ea typeface="宋体" charset="0"/>
                <a:cs typeface="宋体" charset="0"/>
              </a:rPr>
              <a:t>understand</a:t>
            </a:r>
            <a:r>
              <a:rPr lang="en-US" altLang="zh-CN" sz="2400" b="1" i="1" dirty="0" smtClean="0">
                <a:latin typeface="Calibri" charset="0"/>
                <a:ea typeface="宋体" charset="0"/>
                <a:cs typeface="宋体" charset="0"/>
              </a:rPr>
              <a:t> 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when query/document match</a:t>
            </a:r>
          </a:p>
          <a:p>
            <a:pPr marL="0" indent="0" eaLnBrk="1" hangingPunct="1">
              <a:buNone/>
            </a:pPr>
            <a:endParaRPr lang="en-US" altLang="zh-CN" sz="2400" dirty="0" smtClean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9.2.2</a:t>
            </a:r>
          </a:p>
        </p:txBody>
      </p:sp>
    </p:spTree>
    <p:extLst>
      <p:ext uri="{BB962C8B-B14F-4D97-AF65-F5344CB8AC3E}">
        <p14:creationId xmlns:p14="http://schemas.microsoft.com/office/powerpoint/2010/main" val="26059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of word2vec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 smtClean="0"/>
              <a:t>Instead of capturing co-occurrence counts directly, predict surrounding words of every word </a:t>
            </a:r>
          </a:p>
          <a:p>
            <a:pPr marL="457200" indent="-457200">
              <a:buFontTx/>
              <a:buChar char="•"/>
            </a:pPr>
            <a:endParaRPr lang="en-US" sz="2400" dirty="0" smtClean="0"/>
          </a:p>
          <a:p>
            <a:pPr marL="457200" indent="-457200">
              <a:buFontTx/>
              <a:buChar char="•"/>
            </a:pPr>
            <a:r>
              <a:rPr lang="en-US" sz="2400" dirty="0" smtClean="0"/>
              <a:t>Faster and can easily incorporate a new sentence/document or add a word to the vocabulary</a:t>
            </a:r>
          </a:p>
          <a:p>
            <a:pPr marL="457200" indent="-457200">
              <a:buFontTx/>
              <a:buChar char="•"/>
            </a:pPr>
            <a:endParaRPr lang="en-US" sz="2400" dirty="0"/>
          </a:p>
          <a:p>
            <a:pPr marL="457200" indent="-457200">
              <a:buFontTx/>
              <a:buChar char="•"/>
            </a:pPr>
            <a:r>
              <a:rPr lang="en-US" sz="2400" dirty="0" smtClean="0"/>
              <a:t>Two variants:</a:t>
            </a:r>
          </a:p>
          <a:p>
            <a:pPr marL="857250" lvl="1" indent="-457200">
              <a:buFontTx/>
              <a:buChar char="•"/>
            </a:pPr>
            <a:r>
              <a:rPr lang="en-US" sz="2000" dirty="0" smtClean="0"/>
              <a:t>CBOW: Predict target from bag of words context</a:t>
            </a:r>
          </a:p>
          <a:p>
            <a:pPr marL="857250" lvl="1" indent="-457200">
              <a:buFontTx/>
              <a:buChar char="•"/>
            </a:pPr>
            <a:r>
              <a:rPr lang="en-US" sz="2000" dirty="0" err="1" smtClean="0"/>
              <a:t>Skipgram</a:t>
            </a:r>
            <a:r>
              <a:rPr lang="en-US" sz="2000" dirty="0" smtClean="0"/>
              <a:t>: Predict context words from target (position-independent</a:t>
            </a:r>
            <a:r>
              <a:rPr lang="en-US" sz="2000" dirty="0" smtClean="0"/>
              <a:t>)</a:t>
            </a:r>
          </a:p>
          <a:p>
            <a:pPr marL="857250" lvl="1" indent="-457200">
              <a:buFontTx/>
              <a:buChar char="•"/>
            </a:pPr>
            <a:endParaRPr lang="en-US" sz="2000" dirty="0"/>
          </a:p>
          <a:p>
            <a:pPr marL="457200" indent="-457200">
              <a:buFontTx/>
              <a:buChar char="•"/>
            </a:pPr>
            <a:r>
              <a:rPr lang="en-US" sz="2400" dirty="0" smtClean="0"/>
              <a:t>In general SGNS (</a:t>
            </a:r>
            <a:r>
              <a:rPr lang="en-US" sz="2400" dirty="0" err="1" smtClean="0"/>
              <a:t>Skipgram</a:t>
            </a:r>
            <a:r>
              <a:rPr lang="en-US" sz="2400" dirty="0" smtClean="0"/>
              <a:t>, Negative Sampling) has ended up preferred bu</a:t>
            </a:r>
            <a:r>
              <a:rPr lang="en-US" sz="2400" dirty="0" smtClean="0"/>
              <a:t>t we’ll look at CBOW, as our IR paper uses it</a:t>
            </a:r>
            <a:r>
              <a:rPr lang="is-IS" sz="2400" dirty="0" smtClean="0"/>
              <a:t>….</a:t>
            </a:r>
            <a:endParaRPr lang="en-US" sz="2400" dirty="0" smtClean="0"/>
          </a:p>
          <a:p>
            <a:pPr marL="457200" indent="-457200">
              <a:buFontTx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5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(Continuous Bag of Words)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6400800" cy="49887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33800" y="1600200"/>
            <a:ext cx="525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CBOW learns a word embedding by maximizing the log conditional probability of a word given the bag of context words occurring within a fixed-sized window around that word.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of 1 word context CBOW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Objective function: Maximize the log probability of </a:t>
            </a:r>
            <a:r>
              <a:rPr lang="en-US" dirty="0" smtClean="0"/>
              <a:t>a </a:t>
            </a:r>
            <a:r>
              <a:rPr lang="en-US" dirty="0" smtClean="0"/>
              <a:t>target word given a context word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67000"/>
            <a:ext cx="6019800" cy="3627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886200"/>
            <a:ext cx="1031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One-hot</a:t>
            </a:r>
          </a:p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43800" y="3590388"/>
            <a:ext cx="1159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Attempts</a:t>
            </a:r>
          </a:p>
          <a:p>
            <a:r>
              <a:rPr lang="en-US" dirty="0" smtClean="0"/>
              <a:t>to predict</a:t>
            </a:r>
          </a:p>
          <a:p>
            <a:r>
              <a:rPr lang="en-US" dirty="0" smtClean="0"/>
              <a:t>one-hot</a:t>
            </a:r>
          </a:p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86200" y="6096000"/>
            <a:ext cx="218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matrices</a:t>
            </a:r>
            <a:br>
              <a:rPr lang="en-US" dirty="0" smtClean="0"/>
            </a:br>
            <a:r>
              <a:rPr lang="en-US" dirty="0" smtClean="0"/>
              <a:t> have word vectors!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352800" y="5257800"/>
            <a:ext cx="533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62600" y="5257800"/>
            <a:ext cx="3048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model (one context word)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52600"/>
            <a:ext cx="5181600" cy="3122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945" b="19496"/>
          <a:stretch/>
        </p:blipFill>
        <p:spPr>
          <a:xfrm>
            <a:off x="304800" y="4803828"/>
            <a:ext cx="4724400" cy="608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4601308"/>
            <a:ext cx="2362200" cy="811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997" y="5449552"/>
            <a:ext cx="5448197" cy="1295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296028"/>
            <a:ext cx="3787802" cy="14857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7800" y="4724400"/>
            <a:ext cx="74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</a:t>
            </a:r>
          </a:p>
          <a:p>
            <a:r>
              <a:rPr lang="en-US" dirty="0" smtClean="0"/>
              <a:t>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model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590799"/>
          </a:xfrm>
        </p:spPr>
        <p:txBody>
          <a:bodyPr/>
          <a:lstStyle/>
          <a:p>
            <a:r>
              <a:rPr lang="en-US" dirty="0" smtClean="0"/>
              <a:t>Do this by differentiating </a:t>
            </a:r>
            <a:r>
              <a:rPr lang="en-US" dirty="0" err="1" smtClean="0"/>
              <a:t>wrt</a:t>
            </a:r>
            <a:r>
              <a:rPr lang="en-US" dirty="0" smtClean="0"/>
              <a:t> each variable and walking downhill to minimize </a:t>
            </a:r>
            <a:r>
              <a:rPr lang="en-US" i="1" dirty="0" smtClean="0"/>
              <a:t>E. </a:t>
            </a:r>
            <a:r>
              <a:rPr lang="en-US" dirty="0" smtClean="0"/>
              <a:t>Remember:</a:t>
            </a:r>
            <a:endParaRPr lang="en-US" i="1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Chain rule: If </a:t>
            </a:r>
            <a:r>
              <a:rPr lang="en-US" i="1" dirty="0" smtClean="0"/>
              <a:t>y</a:t>
            </a:r>
            <a:r>
              <a:rPr lang="en-US" dirty="0" smtClean="0"/>
              <a:t> =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u</a:t>
            </a:r>
            <a:r>
              <a:rPr lang="en-US" dirty="0" smtClean="0"/>
              <a:t>) and </a:t>
            </a:r>
            <a:r>
              <a:rPr lang="en-US" i="1" dirty="0" smtClean="0"/>
              <a:t>u</a:t>
            </a:r>
            <a:r>
              <a:rPr lang="en-US" dirty="0" smtClean="0"/>
              <a:t> = </a:t>
            </a:r>
            <a:r>
              <a:rPr lang="en-US" i="1" dirty="0" smtClean="0"/>
              <a:t>g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), i.e. y=f(g(x)), then: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686"/>
          <a:stretch/>
        </p:blipFill>
        <p:spPr>
          <a:xfrm>
            <a:off x="1511598" y="1600200"/>
            <a:ext cx="7085882" cy="2497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00" y="1676400"/>
            <a:ext cx="115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</a:t>
            </a:r>
          </a:p>
          <a:p>
            <a:r>
              <a:rPr lang="en-US" dirty="0" smtClean="0"/>
              <a:t>maximize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800600"/>
            <a:ext cx="3242003" cy="75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109359"/>
            <a:ext cx="1855492" cy="5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86"/>
          <a:stretch/>
        </p:blipFill>
        <p:spPr>
          <a:xfrm>
            <a:off x="1511598" y="1600200"/>
            <a:ext cx="7085882" cy="2497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62400"/>
            <a:ext cx="3390900" cy="1183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170672"/>
            <a:ext cx="3568700" cy="649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006586"/>
            <a:ext cx="4864100" cy="131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00" y="1676400"/>
            <a:ext cx="115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</a:t>
            </a:r>
          </a:p>
          <a:p>
            <a:r>
              <a:rPr lang="en-US" dirty="0" smtClean="0"/>
              <a:t>maximize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model: </a:t>
            </a:r>
            <a:br>
              <a:rPr lang="en-US" dirty="0" smtClean="0"/>
            </a:br>
            <a:r>
              <a:rPr lang="en-US" sz="3600" dirty="0" smtClean="0"/>
              <a:t>Stochastic gradient descent </a:t>
            </a:r>
            <a:r>
              <a:rPr lang="en-US" sz="3600" dirty="0" smtClean="0"/>
              <a:t>(SGD) updates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4864100" cy="1318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3800"/>
            <a:ext cx="4648200" cy="830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04080"/>
            <a:ext cx="4673600" cy="93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4307336"/>
            <a:ext cx="4876800" cy="493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1" y="571500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the standard form of SGD updates. You nudge each parameter a little in the negative direction of gradient to go downhill towards the minimum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model: W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8007"/>
            <a:ext cx="6985000" cy="1509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93608"/>
            <a:ext cx="2425700" cy="118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223837"/>
            <a:ext cx="5321300" cy="2329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5545198"/>
            <a:ext cx="3683000" cy="9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regime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small, random vectors for words</a:t>
            </a:r>
          </a:p>
          <a:p>
            <a:r>
              <a:rPr lang="en-US" dirty="0" smtClean="0"/>
              <a:t>Iteratively go through millions of words in contexts</a:t>
            </a:r>
          </a:p>
          <a:p>
            <a:pPr lvl="1"/>
            <a:r>
              <a:rPr lang="en-US" dirty="0" smtClean="0"/>
              <a:t>Work out prediction, work out error</a:t>
            </a:r>
          </a:p>
          <a:p>
            <a:pPr lvl="1"/>
            <a:r>
              <a:rPr lang="en-US" dirty="0" smtClean="0"/>
              <a:t>Backpropagate error to update word vectors</a:t>
            </a:r>
          </a:p>
          <a:p>
            <a:pPr lvl="1"/>
            <a:r>
              <a:rPr lang="en-US" dirty="0" smtClean="0"/>
              <a:t>Repeat</a:t>
            </a:r>
          </a:p>
          <a:p>
            <a:r>
              <a:rPr lang="en-US" dirty="0" smtClean="0"/>
              <a:t>Result is dense vectors for all words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							</a:t>
            </a:r>
            <a:r>
              <a:rPr lang="en-US" i="1" dirty="0" smtClean="0">
                <a:solidFill>
                  <a:srgbClr val="139CB7"/>
                </a:solidFill>
              </a:rPr>
              <a:t>linguistics </a:t>
            </a:r>
            <a:r>
              <a:rPr lang="en-US" dirty="0" smtClean="0"/>
              <a:t>=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00" y="3657600"/>
            <a:ext cx="1371600" cy="2895600"/>
            <a:chOff x="6393549" y="2123646"/>
            <a:chExt cx="1460494" cy="3080141"/>
          </a:xfrm>
        </p:grpSpPr>
        <p:sp>
          <p:nvSpPr>
            <p:cNvPr id="5" name="TextBox 4"/>
            <p:cNvSpPr txBox="1"/>
            <p:nvPr/>
          </p:nvSpPr>
          <p:spPr>
            <a:xfrm>
              <a:off x="6393549" y="2286000"/>
              <a:ext cx="1289050" cy="2800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 smtClean="0"/>
                <a:t>0.286</a:t>
              </a:r>
            </a:p>
            <a:p>
              <a:pPr algn="r"/>
              <a:r>
                <a:rPr lang="en-US" sz="2200" dirty="0" smtClean="0"/>
                <a:t>0.792</a:t>
              </a:r>
            </a:p>
            <a:p>
              <a:pPr algn="r"/>
              <a:r>
                <a:rPr lang="en-US" sz="2200" dirty="0" smtClean="0"/>
                <a:t>−0.177</a:t>
              </a:r>
            </a:p>
            <a:p>
              <a:pPr algn="r"/>
              <a:r>
                <a:rPr lang="en-US" sz="2200" dirty="0"/>
                <a:t>−</a:t>
              </a:r>
              <a:r>
                <a:rPr lang="en-US" sz="2200" dirty="0" smtClean="0"/>
                <a:t>0.107</a:t>
              </a:r>
              <a:endParaRPr lang="en-US" sz="2200" dirty="0"/>
            </a:p>
            <a:p>
              <a:pPr algn="r"/>
              <a:r>
                <a:rPr lang="en-US" sz="2200" dirty="0" smtClean="0"/>
                <a:t>0.109</a:t>
              </a:r>
            </a:p>
            <a:p>
              <a:pPr algn="r"/>
              <a:r>
                <a:rPr lang="en-US" sz="2200" dirty="0"/>
                <a:t>−</a:t>
              </a:r>
              <a:r>
                <a:rPr lang="en-US" sz="2200" dirty="0" smtClean="0"/>
                <a:t>0.542</a:t>
              </a:r>
            </a:p>
            <a:p>
              <a:pPr algn="r"/>
              <a:r>
                <a:rPr lang="en-US" sz="2200" dirty="0" smtClean="0"/>
                <a:t>0.349</a:t>
              </a:r>
            </a:p>
            <a:p>
              <a:pPr algn="r"/>
              <a:r>
                <a:rPr lang="en-US" sz="2200" dirty="0" smtClean="0"/>
                <a:t>0.271</a:t>
              </a:r>
              <a:endParaRPr lang="en-US" sz="2200" dirty="0"/>
            </a:p>
          </p:txBody>
        </p:sp>
        <p:sp>
          <p:nvSpPr>
            <p:cNvPr id="6" name="Double Bracket 5"/>
            <p:cNvSpPr/>
            <p:nvPr/>
          </p:nvSpPr>
          <p:spPr bwMode="auto">
            <a:xfrm>
              <a:off x="6645728" y="2123646"/>
              <a:ext cx="1208315" cy="3080141"/>
            </a:xfrm>
            <a:prstGeom prst="bracketPai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7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Relationships in 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These representations are </a:t>
            </a:r>
            <a:r>
              <a:rPr lang="en-US" i="1" dirty="0" smtClean="0"/>
              <a:t>very good </a:t>
            </a:r>
            <a:r>
              <a:rPr lang="en-US" dirty="0" smtClean="0"/>
              <a:t>at encoding </a:t>
            </a:r>
            <a:r>
              <a:rPr lang="en-US" dirty="0" smtClean="0">
                <a:solidFill>
                  <a:srgbClr val="139CB7"/>
                </a:solidFill>
              </a:rPr>
              <a:t>similarity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139CB7"/>
                </a:solidFill>
              </a:rPr>
              <a:t>dimensions of similarity</a:t>
            </a:r>
            <a:r>
              <a:rPr lang="en-US" dirty="0" smtClean="0"/>
              <a:t>!</a:t>
            </a:r>
          </a:p>
          <a:p>
            <a:r>
              <a:rPr lang="en-US" dirty="0" smtClean="0"/>
              <a:t>Analogies testing dimensions of similarity can be solved quite well just by doing vector subtraction in the embedding space</a:t>
            </a:r>
          </a:p>
          <a:p>
            <a:pPr marL="457200" lvl="1" indent="0">
              <a:buNone/>
            </a:pPr>
            <a:r>
              <a:rPr lang="en-US" dirty="0" smtClean="0"/>
              <a:t>Syntactically</a:t>
            </a:r>
          </a:p>
          <a:p>
            <a:pPr lvl="1"/>
            <a:r>
              <a:rPr lang="en-US" i="1" dirty="0" smtClean="0"/>
              <a:t>x</a:t>
            </a:r>
            <a:r>
              <a:rPr lang="en-US" i="1" baseline="-25000" dirty="0" smtClean="0"/>
              <a:t>apple</a:t>
            </a:r>
            <a:r>
              <a:rPr lang="en-US" i="1" dirty="0" smtClean="0"/>
              <a:t> </a:t>
            </a:r>
            <a:r>
              <a:rPr lang="en-US" dirty="0" smtClean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apples</a:t>
            </a:r>
            <a:r>
              <a:rPr lang="en-US" i="1" dirty="0"/>
              <a:t> </a:t>
            </a:r>
            <a:r>
              <a:rPr lang="en-US" dirty="0" smtClean="0"/>
              <a:t>≈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car</a:t>
            </a:r>
            <a:r>
              <a:rPr lang="en-US" i="1" dirty="0" smtClean="0"/>
              <a:t> </a:t>
            </a:r>
            <a:r>
              <a:rPr lang="en-US" dirty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cars</a:t>
            </a:r>
            <a:r>
              <a:rPr lang="en-US" i="1" dirty="0" smtClean="0"/>
              <a:t> </a:t>
            </a:r>
            <a:r>
              <a:rPr lang="en-US" dirty="0"/>
              <a:t>≈</a:t>
            </a:r>
            <a:r>
              <a:rPr lang="en-US" dirty="0" smtClean="0"/>
              <a:t>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family</a:t>
            </a:r>
            <a:r>
              <a:rPr lang="en-US" i="1" dirty="0" smtClean="0"/>
              <a:t> </a:t>
            </a:r>
            <a:r>
              <a:rPr lang="en-US" dirty="0" smtClean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families</a:t>
            </a:r>
            <a:r>
              <a:rPr lang="en-US" i="1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Similarly for verb and adjective morphological forms</a:t>
            </a:r>
          </a:p>
          <a:p>
            <a:pPr marL="457200" lvl="1" indent="0">
              <a:buNone/>
            </a:pPr>
            <a:r>
              <a:rPr lang="en-US" dirty="0" smtClean="0"/>
              <a:t>Semantically (</a:t>
            </a:r>
            <a:r>
              <a:rPr lang="en-US" dirty="0" err="1" smtClean="0"/>
              <a:t>Semeval</a:t>
            </a:r>
            <a:r>
              <a:rPr lang="en-US" dirty="0" smtClean="0"/>
              <a:t> 2012 task 2)</a:t>
            </a:r>
            <a:endParaRPr lang="en-US" dirty="0"/>
          </a:p>
          <a:p>
            <a:pPr lvl="1"/>
            <a:r>
              <a:rPr lang="en-US" i="1" dirty="0" smtClean="0"/>
              <a:t>x</a:t>
            </a:r>
            <a:r>
              <a:rPr lang="en-US" i="1" baseline="-25000" dirty="0" smtClean="0"/>
              <a:t>shirt</a:t>
            </a:r>
            <a:r>
              <a:rPr lang="en-US" i="1" dirty="0" smtClean="0"/>
              <a:t> </a:t>
            </a:r>
            <a:r>
              <a:rPr lang="en-US" dirty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clothing</a:t>
            </a:r>
            <a:r>
              <a:rPr lang="en-US" i="1" dirty="0" smtClean="0"/>
              <a:t> </a:t>
            </a:r>
            <a:r>
              <a:rPr lang="en-US" dirty="0"/>
              <a:t>≈</a:t>
            </a:r>
            <a:r>
              <a:rPr lang="en-US" dirty="0" smtClean="0"/>
              <a:t>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chair</a:t>
            </a:r>
            <a:r>
              <a:rPr lang="en-US" i="1" dirty="0" smtClean="0"/>
              <a:t> </a:t>
            </a:r>
            <a:r>
              <a:rPr lang="en-US" dirty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furniture</a:t>
            </a:r>
            <a:r>
              <a:rPr lang="en-US" i="1" dirty="0" smtClean="0"/>
              <a:t> </a:t>
            </a:r>
          </a:p>
          <a:p>
            <a:pPr lvl="1"/>
            <a:r>
              <a:rPr lang="en-US" i="1" dirty="0" err="1" smtClean="0"/>
              <a:t>x</a:t>
            </a:r>
            <a:r>
              <a:rPr lang="en-US" i="1" baseline="-25000" dirty="0" err="1" smtClean="0"/>
              <a:t>king</a:t>
            </a:r>
            <a:r>
              <a:rPr lang="en-US" i="1" dirty="0" smtClean="0"/>
              <a:t> </a:t>
            </a:r>
            <a:r>
              <a:rPr lang="en-US" dirty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man</a:t>
            </a:r>
            <a:r>
              <a:rPr lang="en-US" i="1" dirty="0" smtClean="0"/>
              <a:t> </a:t>
            </a:r>
            <a:r>
              <a:rPr lang="en-US" dirty="0"/>
              <a:t>≈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queen</a:t>
            </a:r>
            <a:r>
              <a:rPr lang="en-US" i="1" dirty="0" smtClean="0"/>
              <a:t> </a:t>
            </a:r>
            <a:r>
              <a:rPr lang="en-US" dirty="0"/>
              <a:t>−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woman</a:t>
            </a:r>
            <a:r>
              <a:rPr lang="en-US" i="1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How can we more robustly match a user’s 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search 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intent?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Use of </a:t>
            </a:r>
            <a:r>
              <a:rPr lang="en-US" altLang="zh-CN" sz="2400" b="1" dirty="0" smtClean="0">
                <a:solidFill>
                  <a:schemeClr val="accent5"/>
                </a:solidFill>
                <a:latin typeface="Calibri" charset="0"/>
                <a:ea typeface="宋体" charset="0"/>
                <a:cs typeface="宋体" charset="0"/>
              </a:rPr>
              <a:t>anchor text 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may solve this by providing human authored synonyms, but not for new or less popular web pages, or non-hyperlinked collections</a:t>
            </a:r>
          </a:p>
          <a:p>
            <a:pPr eaLnBrk="1" hangingPunct="1"/>
            <a:r>
              <a:rPr lang="en-US" altLang="zh-CN" sz="2400" b="1" dirty="0" smtClean="0">
                <a:solidFill>
                  <a:schemeClr val="accent5"/>
                </a:solidFill>
                <a:latin typeface="Calibri" charset="0"/>
                <a:ea typeface="宋体" charset="0"/>
                <a:cs typeface="宋体" charset="0"/>
              </a:rPr>
              <a:t>Relevance feedback 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could allow us to capture this if we get near enough to matching documents with these words</a:t>
            </a:r>
          </a:p>
          <a:p>
            <a:pPr eaLnBrk="1" hangingPunct="1"/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We can also fix this with information on </a:t>
            </a:r>
            <a:r>
              <a:rPr lang="en-US" altLang="zh-CN" sz="2400" b="1" dirty="0" smtClean="0">
                <a:solidFill>
                  <a:schemeClr val="accent5"/>
                </a:solidFill>
                <a:latin typeface="Calibri" charset="0"/>
                <a:ea typeface="宋体" charset="0"/>
                <a:cs typeface="宋体" charset="0"/>
              </a:rPr>
              <a:t>word similarities</a:t>
            </a:r>
            <a:r>
              <a:rPr lang="en-US" altLang="zh-CN" sz="2400" dirty="0" smtClean="0">
                <a:latin typeface="Calibri" charset="0"/>
                <a:ea typeface="宋体" charset="0"/>
                <a:cs typeface="宋体" charset="0"/>
              </a:rPr>
              <a:t>:</a:t>
            </a:r>
          </a:p>
          <a:p>
            <a:pPr lvl="1"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A manual </a:t>
            </a:r>
            <a:r>
              <a:rPr lang="en-US" altLang="zh-CN" b="1" dirty="0" smtClean="0">
                <a:solidFill>
                  <a:schemeClr val="accent5"/>
                </a:solidFill>
                <a:latin typeface="Calibri" charset="0"/>
                <a:ea typeface="宋体" charset="0"/>
                <a:cs typeface="宋体" charset="0"/>
              </a:rPr>
              <a:t>thesaurus</a:t>
            </a:r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 of synonyms</a:t>
            </a:r>
          </a:p>
          <a:p>
            <a:pPr lvl="1"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A </a:t>
            </a:r>
            <a:r>
              <a:rPr lang="en-US" altLang="zh-CN" b="1" dirty="0" smtClean="0">
                <a:solidFill>
                  <a:schemeClr val="accent5"/>
                </a:solidFill>
                <a:latin typeface="Calibri" charset="0"/>
                <a:ea typeface="宋体" charset="0"/>
                <a:cs typeface="宋体" charset="0"/>
              </a:rPr>
              <a:t>measure of word similarity</a:t>
            </a:r>
          </a:p>
          <a:p>
            <a:pPr lvl="2"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Calculated from a big document collection</a:t>
            </a:r>
          </a:p>
          <a:p>
            <a:pPr lvl="2" eaLnBrk="1" hangingPunct="1"/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Calculated by query log mining (common on the web)</a:t>
            </a:r>
          </a:p>
        </p:txBody>
      </p:sp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9.2.2</a:t>
            </a:r>
          </a:p>
        </p:txBody>
      </p:sp>
    </p:spTree>
    <p:extLst>
      <p:ext uri="{BB962C8B-B14F-4D97-AF65-F5344CB8AC3E}">
        <p14:creationId xmlns:p14="http://schemas.microsoft.com/office/powerpoint/2010/main" val="262504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Line 1"/>
          <p:cNvSpPr>
            <a:spLocks noChangeShapeType="1"/>
          </p:cNvSpPr>
          <p:nvPr/>
        </p:nvSpPr>
        <p:spPr bwMode="auto">
          <a:xfrm flipV="1">
            <a:off x="5393532" y="5512847"/>
            <a:ext cx="1339453" cy="306958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endParaRPr lang="en-US" sz="1600"/>
          </a:p>
        </p:txBody>
      </p:sp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4248298" y="3204861"/>
            <a:ext cx="3854277" cy="3509368"/>
            <a:chOff x="-1" y="-215542"/>
            <a:chExt cx="5481576" cy="4991100"/>
          </a:xfrm>
        </p:grpSpPr>
        <p:graphicFrame>
          <p:nvGraphicFramePr>
            <p:cNvPr id="1638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6958416"/>
                </p:ext>
              </p:extLst>
            </p:nvPr>
          </p:nvGraphicFramePr>
          <p:xfrm>
            <a:off x="-1" y="-215542"/>
            <a:ext cx="5481576" cy="499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18" name="Chart" r:id="rId3" imgW="0" imgH="0" progId="MSGraph.Chart.8">
                    <p:embed/>
                  </p:oleObj>
                </mc:Choice>
                <mc:Fallback>
                  <p:oleObj name="Chart" r:id="rId3" imgW="0" imgH="0" progId="MSGraph.Chart.8">
                    <p:embed/>
                    <p:pic>
                      <p:nvPicPr>
                        <p:cNvPr id="0" name="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" y="-215542"/>
                          <a:ext cx="5481576" cy="499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 cap="rnd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2199209" y="1122679"/>
              <a:ext cx="1078836" cy="4953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>
                  <a:solidFill>
                    <a:srgbClr val="0365C0"/>
                  </a:solidFill>
                </a:rPr>
                <a:t>king</a:t>
              </a:r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38071" y="3414571"/>
              <a:ext cx="1060215" cy="4953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dirty="0">
                  <a:solidFill>
                    <a:srgbClr val="0365C0"/>
                  </a:solidFill>
                </a:rPr>
                <a:t>man</a:t>
              </a:r>
              <a:endParaRPr lang="en-US" dirty="0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3625417" y="2721609"/>
              <a:ext cx="1733449" cy="4953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dirty="0">
                  <a:solidFill>
                    <a:srgbClr val="0365C0"/>
                  </a:solidFill>
                </a:rPr>
                <a:t>woman</a:t>
              </a:r>
              <a:endParaRPr lang="en-US" dirty="0"/>
            </a:p>
          </p:txBody>
        </p:sp>
      </p:grpSp>
      <p:sp>
        <p:nvSpPr>
          <p:cNvPr id="16391" name="AutoShape 7"/>
          <p:cNvSpPr>
            <a:spLocks/>
          </p:cNvSpPr>
          <p:nvPr/>
        </p:nvSpPr>
        <p:spPr bwMode="auto">
          <a:xfrm>
            <a:off x="6737450" y="3722444"/>
            <a:ext cx="598289" cy="5614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1600"/>
          </a:p>
        </p:txBody>
      </p:sp>
      <p:sp>
        <p:nvSpPr>
          <p:cNvPr id="16393" name="AutoShape 9"/>
          <p:cNvSpPr>
            <a:spLocks/>
          </p:cNvSpPr>
          <p:nvPr/>
        </p:nvSpPr>
        <p:spPr bwMode="auto">
          <a:xfrm>
            <a:off x="1221024" y="1411758"/>
            <a:ext cx="7665020" cy="4375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 algn="l"/>
            <a:r>
              <a:rPr lang="en-US" sz="2400" dirty="0">
                <a:solidFill>
                  <a:srgbClr val="00882B"/>
                </a:solidFill>
              </a:rPr>
              <a:t>Test for linear relationships, examined by </a:t>
            </a:r>
            <a:r>
              <a:rPr lang="en-US" sz="2400" dirty="0" err="1">
                <a:solidFill>
                  <a:srgbClr val="00882B"/>
                </a:solidFill>
              </a:rPr>
              <a:t>Mikolov</a:t>
            </a:r>
            <a:r>
              <a:rPr lang="en-US" sz="2400" dirty="0">
                <a:solidFill>
                  <a:srgbClr val="00882B"/>
                </a:solidFill>
              </a:rPr>
              <a:t> et al.</a:t>
            </a:r>
            <a:endParaRPr lang="en-US" dirty="0"/>
          </a:p>
        </p:txBody>
      </p:sp>
      <p:grpSp>
        <p:nvGrpSpPr>
          <p:cNvPr id="16394" name="Group 10"/>
          <p:cNvGrpSpPr>
            <a:grpSpLocks/>
          </p:cNvGrpSpPr>
          <p:nvPr/>
        </p:nvGrpSpPr>
        <p:grpSpPr bwMode="auto">
          <a:xfrm>
            <a:off x="1268016" y="2308310"/>
            <a:ext cx="1339453" cy="463227"/>
            <a:chOff x="0" y="0"/>
            <a:chExt cx="1905000" cy="659130"/>
          </a:xfrm>
        </p:grpSpPr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5867" y="0"/>
              <a:ext cx="1893266" cy="6477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/>
                <a:t>a:b :: c:?</a:t>
              </a:r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0" y="13969"/>
              <a:ext cx="1905000" cy="6451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16398" name="Group 14"/>
          <p:cNvGrpSpPr>
            <a:grpSpLocks/>
          </p:cNvGrpSpPr>
          <p:nvPr/>
        </p:nvGrpSpPr>
        <p:grpSpPr bwMode="auto">
          <a:xfrm>
            <a:off x="588245" y="3752687"/>
            <a:ext cx="3042791" cy="1560463"/>
            <a:chOff x="-1" y="0"/>
            <a:chExt cx="4326079" cy="2219326"/>
          </a:xfrm>
        </p:grpSpPr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0" y="831850"/>
              <a:ext cx="929450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sz="2000">
                  <a:solidFill>
                    <a:srgbClr val="0365C0"/>
                  </a:solidFill>
                </a:rPr>
                <a:t>man</a:t>
              </a:r>
              <a:endParaRPr lang="en-US" sz="1600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0" y="1609725"/>
              <a:ext cx="1465060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sz="2000" dirty="0">
                  <a:solidFill>
                    <a:srgbClr val="0365C0"/>
                  </a:solidFill>
                </a:rPr>
                <a:t>woman</a:t>
              </a:r>
              <a:endParaRPr lang="en-US" sz="1600" dirty="0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1951990" y="831850"/>
              <a:ext cx="2374088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2000"/>
                <a:t>[ 0.20 0.20 ]</a:t>
              </a:r>
              <a:endParaRPr lang="en-US" sz="1600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1951990" y="1609725"/>
              <a:ext cx="2374088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2000"/>
                <a:t>[ 0.60 0.30 ]</a:t>
              </a:r>
              <a:endParaRPr lang="en-US" sz="1600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0" y="0"/>
              <a:ext cx="905980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sz="2000" dirty="0">
                  <a:solidFill>
                    <a:srgbClr val="0365C0"/>
                  </a:solidFill>
                </a:rPr>
                <a:t>king</a:t>
              </a:r>
              <a:endParaRPr lang="en-US" sz="1600" dirty="0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1951990" y="0"/>
              <a:ext cx="2374088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2000"/>
                <a:t>[ 0.30 0.70 ]</a:t>
              </a:r>
              <a:endParaRPr lang="en-US" sz="1600"/>
            </a:p>
          </p:txBody>
        </p:sp>
      </p:grpSp>
      <p:grpSp>
        <p:nvGrpSpPr>
          <p:cNvPr id="16405" name="Group 21"/>
          <p:cNvGrpSpPr>
            <a:grpSpLocks/>
          </p:cNvGrpSpPr>
          <p:nvPr/>
        </p:nvGrpSpPr>
        <p:grpSpPr bwMode="auto">
          <a:xfrm>
            <a:off x="174129" y="3739292"/>
            <a:ext cx="3527227" cy="2385342"/>
            <a:chOff x="0" y="0"/>
            <a:chExt cx="5016354" cy="3393123"/>
          </a:xfrm>
        </p:grpSpPr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2541016" y="2783522"/>
              <a:ext cx="2374088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2000"/>
                <a:t>[ 0.70 0.80 ]</a:t>
              </a:r>
              <a:endParaRPr lang="en-US" sz="1600"/>
            </a:p>
          </p:txBody>
        </p:sp>
        <p:grpSp>
          <p:nvGrpSpPr>
            <p:cNvPr id="16407" name="Group 23"/>
            <p:cNvGrpSpPr>
              <a:grpSpLocks/>
            </p:cNvGrpSpPr>
            <p:nvPr/>
          </p:nvGrpSpPr>
          <p:grpSpPr bwMode="auto">
            <a:xfrm>
              <a:off x="0" y="0"/>
              <a:ext cx="5016354" cy="2561908"/>
              <a:chOff x="0" y="0"/>
              <a:chExt cx="5016354" cy="2561908"/>
            </a:xfrm>
          </p:grpSpPr>
          <p:sp>
            <p:nvSpPr>
              <p:cNvPr id="16408" name="AutoShape 24"/>
              <p:cNvSpPr>
                <a:spLocks/>
              </p:cNvSpPr>
              <p:nvPr/>
            </p:nvSpPr>
            <p:spPr bwMode="auto">
              <a:xfrm>
                <a:off x="74752" y="831850"/>
                <a:ext cx="266548" cy="6477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r>
                  <a:rPr lang="en-US" sz="1600" dirty="0" smtClean="0">
                    <a:latin typeface="ＭＳ ゴシック"/>
                    <a:ea typeface="ＭＳ ゴシック"/>
                    <a:cs typeface="ＭＳ ゴシック"/>
                  </a:rPr>
                  <a:t>−</a:t>
                </a:r>
                <a:endParaRPr lang="en-US" sz="1600" dirty="0"/>
              </a:p>
            </p:txBody>
          </p:sp>
          <p:sp>
            <p:nvSpPr>
              <p:cNvPr id="16409" name="AutoShape 25"/>
              <p:cNvSpPr>
                <a:spLocks/>
              </p:cNvSpPr>
              <p:nvPr/>
            </p:nvSpPr>
            <p:spPr bwMode="auto">
              <a:xfrm>
                <a:off x="0" y="1603057"/>
                <a:ext cx="416053" cy="6477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r>
                  <a:rPr lang="en-US" sz="1600"/>
                  <a:t>+</a:t>
                </a:r>
              </a:p>
            </p:txBody>
          </p:sp>
          <p:sp>
            <p:nvSpPr>
              <p:cNvPr id="16410" name="AutoShape 26"/>
              <p:cNvSpPr>
                <a:spLocks/>
              </p:cNvSpPr>
              <p:nvPr/>
            </p:nvSpPr>
            <p:spPr bwMode="auto">
              <a:xfrm>
                <a:off x="0" y="0"/>
                <a:ext cx="416053" cy="6477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r>
                  <a:rPr lang="en-US" sz="1600"/>
                  <a:t>+</a:t>
                </a:r>
              </a:p>
            </p:txBody>
          </p:sp>
          <p:sp>
            <p:nvSpPr>
              <p:cNvPr id="16411" name="Line 27"/>
              <p:cNvSpPr>
                <a:spLocks noChangeShapeType="1"/>
              </p:cNvSpPr>
              <p:nvPr/>
            </p:nvSpPr>
            <p:spPr bwMode="auto">
              <a:xfrm>
                <a:off x="101250" y="2561907"/>
                <a:ext cx="4915104" cy="1"/>
              </a:xfrm>
              <a:prstGeom prst="line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en-US" sz="1400"/>
              </a:p>
            </p:txBody>
          </p:sp>
        </p:grpSp>
      </p:grpSp>
      <p:grpSp>
        <p:nvGrpSpPr>
          <p:cNvPr id="16412" name="Group 28"/>
          <p:cNvGrpSpPr>
            <a:grpSpLocks/>
          </p:cNvGrpSpPr>
          <p:nvPr/>
        </p:nvGrpSpPr>
        <p:grpSpPr bwMode="auto">
          <a:xfrm>
            <a:off x="588243" y="3732243"/>
            <a:ext cx="7246442" cy="2380878"/>
            <a:chOff x="-1" y="0"/>
            <a:chExt cx="10305656" cy="3387123"/>
          </a:xfrm>
        </p:grpSpPr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0" y="2777522"/>
              <a:ext cx="1302449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sz="2300" dirty="0">
                  <a:solidFill>
                    <a:srgbClr val="0365C0"/>
                  </a:solidFill>
                </a:rPr>
                <a:t>queen</a:t>
              </a:r>
              <a:endParaRPr lang="en-US" dirty="0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9255237" y="0"/>
              <a:ext cx="1050418" cy="4953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>
                  <a:solidFill>
                    <a:srgbClr val="0365C0"/>
                  </a:solidFill>
                </a:rPr>
                <a:t>queen</a:t>
              </a:r>
              <a:endParaRPr lang="en-US"/>
            </a:p>
          </p:txBody>
        </p:sp>
      </p:grpSp>
      <p:grpSp>
        <p:nvGrpSpPr>
          <p:cNvPr id="16415" name="Group 31"/>
          <p:cNvGrpSpPr>
            <a:grpSpLocks/>
          </p:cNvGrpSpPr>
          <p:nvPr/>
        </p:nvGrpSpPr>
        <p:grpSpPr bwMode="auto">
          <a:xfrm>
            <a:off x="530200" y="2308311"/>
            <a:ext cx="2634258" cy="1099467"/>
            <a:chOff x="-1" y="-1"/>
            <a:chExt cx="3746184" cy="1562578"/>
          </a:xfrm>
        </p:grpSpPr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0" y="991076"/>
              <a:ext cx="3746183" cy="571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l"/>
              <a:r>
                <a:rPr lang="en-US" sz="2100">
                  <a:solidFill>
                    <a:srgbClr val="0365C0"/>
                  </a:solidFill>
                </a:rPr>
                <a:t>man:woman :: king:?</a:t>
              </a:r>
              <a:endParaRPr lang="en-US"/>
            </a:p>
          </p:txBody>
        </p:sp>
        <p:grpSp>
          <p:nvGrpSpPr>
            <p:cNvPr id="16417" name="Group 33"/>
            <p:cNvGrpSpPr>
              <a:grpSpLocks/>
            </p:cNvGrpSpPr>
            <p:nvPr/>
          </p:nvGrpSpPr>
          <p:grpSpPr bwMode="auto">
            <a:xfrm>
              <a:off x="1050470" y="0"/>
              <a:ext cx="1905001" cy="659130"/>
              <a:chOff x="0" y="0"/>
              <a:chExt cx="1905000" cy="659130"/>
            </a:xfrm>
          </p:grpSpPr>
          <p:sp>
            <p:nvSpPr>
              <p:cNvPr id="16418" name="AutoShape 34"/>
              <p:cNvSpPr>
                <a:spLocks/>
              </p:cNvSpPr>
              <p:nvPr/>
            </p:nvSpPr>
            <p:spPr bwMode="auto">
              <a:xfrm>
                <a:off x="5867" y="0"/>
                <a:ext cx="1893266" cy="6477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r>
                  <a:rPr lang="en-US"/>
                  <a:t>a:b :: c:?</a:t>
                </a:r>
              </a:p>
            </p:txBody>
          </p:sp>
          <p:sp>
            <p:nvSpPr>
              <p:cNvPr id="16419" name="AutoShape 35"/>
              <p:cNvSpPr>
                <a:spLocks/>
              </p:cNvSpPr>
              <p:nvPr/>
            </p:nvSpPr>
            <p:spPr bwMode="auto">
              <a:xfrm>
                <a:off x="0" y="13969"/>
                <a:ext cx="1905000" cy="6451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:ln>
              <a:effectLst>
                <a:outerShdw blurRad="38100" dist="25400" dir="5400000" algn="ctr" rotWithShape="0">
                  <a:srgbClr val="00000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 sz="16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6420" name="Group 36"/>
          <p:cNvGrpSpPr>
            <a:grpSpLocks/>
          </p:cNvGrpSpPr>
          <p:nvPr/>
        </p:nvGrpSpPr>
        <p:grpSpPr bwMode="auto">
          <a:xfrm>
            <a:off x="3472536" y="2105542"/>
            <a:ext cx="4543759" cy="949895"/>
            <a:chOff x="-1" y="0"/>
            <a:chExt cx="7179962" cy="1350557"/>
          </a:xfrm>
        </p:grpSpPr>
        <p:sp>
          <p:nvSpPr>
            <p:cNvPr id="16421" name="Line 37"/>
            <p:cNvSpPr>
              <a:spLocks noChangeShapeType="1"/>
            </p:cNvSpPr>
            <p:nvPr/>
          </p:nvSpPr>
          <p:spPr bwMode="auto">
            <a:xfrm>
              <a:off x="0" y="675278"/>
              <a:ext cx="1115716" cy="1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 sz="1600"/>
            </a:p>
          </p:txBody>
        </p:sp>
        <p:pic>
          <p:nvPicPr>
            <p:cNvPr id="16422" name="Picture 38" descr="pasted-ima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780" y="0"/>
              <a:ext cx="5016355" cy="1350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1711086" y="91096"/>
              <a:ext cx="5468875" cy="11683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0"/>
              <a:headEnd/>
              <a:tailEnd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smtClean="0"/>
              <a:t>Analogies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30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animBg="1" autoUpdateAnimBg="0"/>
      <p:bldP spid="16391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COALS model (count-modified LSA)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3000" dirty="0" smtClean="0">
                <a:solidFill>
                  <a:schemeClr val="accent4"/>
                </a:solidFill>
              </a:rPr>
              <a:t>[</a:t>
            </a:r>
            <a:r>
              <a:rPr lang="en-US" sz="3000" dirty="0">
                <a:solidFill>
                  <a:schemeClr val="accent4"/>
                </a:solidFill>
              </a:rPr>
              <a:t>Rohde, </a:t>
            </a:r>
            <a:r>
              <a:rPr lang="en-US" sz="3000" dirty="0" err="1">
                <a:solidFill>
                  <a:schemeClr val="accent4"/>
                </a:solidFill>
              </a:rPr>
              <a:t>Gonnerman</a:t>
            </a:r>
            <a:r>
              <a:rPr lang="en-US" sz="3000" dirty="0">
                <a:solidFill>
                  <a:schemeClr val="accent4"/>
                </a:solidFill>
              </a:rPr>
              <a:t> &amp; </a:t>
            </a:r>
            <a:r>
              <a:rPr lang="en-US" sz="3000" dirty="0" err="1">
                <a:solidFill>
                  <a:schemeClr val="accent4"/>
                </a:solidFill>
              </a:rPr>
              <a:t>Plaut</a:t>
            </a:r>
            <a:r>
              <a:rPr lang="en-US" sz="3000" dirty="0">
                <a:solidFill>
                  <a:schemeClr val="accent4"/>
                </a:solidFill>
              </a:rPr>
              <a:t>, </a:t>
            </a:r>
            <a:r>
              <a:rPr lang="en-US" sz="3000" dirty="0" err="1">
                <a:solidFill>
                  <a:schemeClr val="accent4"/>
                </a:solidFill>
              </a:rPr>
              <a:t>ms.</a:t>
            </a:r>
            <a:r>
              <a:rPr lang="en-US" sz="3000" dirty="0">
                <a:solidFill>
                  <a:schemeClr val="accent4"/>
                </a:solidFill>
              </a:rPr>
              <a:t>, 2005]</a:t>
            </a:r>
          </a:p>
        </p:txBody>
      </p:sp>
      <p:pic>
        <p:nvPicPr>
          <p:cNvPr id="3" name="Picture 2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37" y="1573111"/>
            <a:ext cx="4330510" cy="513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83562" y="1710608"/>
            <a:ext cx="1008478" cy="112069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177245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5092704" y="4699115"/>
            <a:ext cx="840398" cy="896552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177245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4364359" y="3877276"/>
            <a:ext cx="616292" cy="149425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177245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355881" y="2831298"/>
            <a:ext cx="840398" cy="1793104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177245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568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based vs. direct prediction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304800" y="1728802"/>
            <a:ext cx="3972079" cy="4556424"/>
          </a:xfrm>
          <a:prstGeom prst="roundRect">
            <a:avLst>
              <a:gd name="adj" fmla="val 8148"/>
            </a:avLst>
          </a:prstGeom>
          <a:noFill/>
          <a:ln w="63500" cap="flat" cmpd="sng">
            <a:solidFill>
              <a:srgbClr val="51A7F9"/>
            </a:solidFill>
            <a:prstDash val="solid"/>
            <a:miter lim="0"/>
            <a:headEnd/>
            <a:tailEnd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519113" y="1979627"/>
            <a:ext cx="3624103" cy="10606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>
              <a:buSzPct val="100000"/>
            </a:pPr>
            <a:r>
              <a:rPr lang="en-US" sz="2000" dirty="0">
                <a:latin typeface="Helvetica" charset="0"/>
                <a:cs typeface="Helvetica" charset="0"/>
                <a:sym typeface="Helvetica" charset="0"/>
              </a:rPr>
              <a:t>LSA, HAL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(Lund &amp; Burgess)</a:t>
            </a:r>
            <a:r>
              <a:rPr lang="en-US" sz="2000" dirty="0">
                <a:latin typeface="Helvetica" charset="0"/>
                <a:cs typeface="Helvetica" charset="0"/>
                <a:sym typeface="Helvetica" charset="0"/>
              </a:rPr>
              <a:t>, COALS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(Rohde et al)</a:t>
            </a:r>
            <a:r>
              <a:rPr lang="en-US" sz="2000" dirty="0">
                <a:latin typeface="Helvetica" charset="0"/>
                <a:cs typeface="Helvetica" charset="0"/>
                <a:sym typeface="Helvetica" charset="0"/>
              </a:rPr>
              <a:t>, </a:t>
            </a:r>
            <a:r>
              <a:rPr lang="en-US" sz="2000" dirty="0" smtClean="0">
                <a:latin typeface="Helvetica" charset="0"/>
                <a:cs typeface="Helvetica" charset="0"/>
                <a:sym typeface="Helvetica" charset="0"/>
              </a:rPr>
              <a:t/>
            </a:r>
            <a:br>
              <a:rPr lang="en-US" sz="2000" dirty="0" smtClean="0">
                <a:latin typeface="Helvetica" charset="0"/>
                <a:cs typeface="Helvetica" charset="0"/>
                <a:sym typeface="Helvetica" charset="0"/>
              </a:rPr>
            </a:br>
            <a:r>
              <a:rPr lang="en-US" sz="2000" dirty="0" err="1" smtClean="0">
                <a:latin typeface="Helvetica" charset="0"/>
                <a:cs typeface="Helvetica" charset="0"/>
                <a:sym typeface="Helvetica" charset="0"/>
              </a:rPr>
              <a:t>Hellinger</a:t>
            </a:r>
            <a:r>
              <a:rPr lang="en-US" sz="2000" dirty="0">
                <a:latin typeface="Helvetica" charset="0"/>
                <a:cs typeface="Helvetica" charset="0"/>
                <a:sym typeface="Helvetica" charset="0"/>
              </a:rPr>
              <a:t>-PCA 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(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Lebret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 &amp; 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Collobert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)</a:t>
            </a:r>
            <a:endParaRPr lang="en-US" sz="1400" dirty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311150" y="3378215"/>
            <a:ext cx="3961769" cy="0"/>
          </a:xfrm>
          <a:prstGeom prst="line">
            <a:avLst/>
          </a:prstGeom>
          <a:noFill/>
          <a:ln w="25400" cap="flat" cmpd="sng">
            <a:solidFill>
              <a:srgbClr val="51A7F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519113" y="3571890"/>
            <a:ext cx="3624103" cy="814596"/>
            <a:chOff x="0" y="0"/>
            <a:chExt cx="4464844" cy="1014413"/>
          </a:xfrm>
        </p:grpSpPr>
        <p:sp>
          <p:nvSpPr>
            <p:cNvPr id="11" name="AutoShape 11"/>
            <p:cNvSpPr>
              <a:spLocks/>
            </p:cNvSpPr>
            <p:nvPr/>
          </p:nvSpPr>
          <p:spPr bwMode="auto">
            <a:xfrm>
              <a:off x="0" y="0"/>
              <a:ext cx="4464844" cy="4953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65100" indent="-165100" algn="l">
                <a:buSzPct val="100000"/>
                <a:buFontTx/>
                <a:buChar char="•"/>
              </a:pPr>
              <a:r>
                <a:rPr lang="en-US" sz="2000">
                  <a:latin typeface="Helvetica" charset="0"/>
                  <a:cs typeface="Helvetica" charset="0"/>
                  <a:sym typeface="Helvetica" charset="0"/>
                </a:rPr>
                <a:t>Fast training</a:t>
              </a:r>
              <a:endParaRPr lang="en-US" sz="1400"/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>
              <a:off x="0" y="519112"/>
              <a:ext cx="4464844" cy="4953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65100" indent="-165100" algn="l">
                <a:buSzPct val="100000"/>
                <a:buFontTx/>
                <a:buChar char="•"/>
              </a:pPr>
              <a:r>
                <a:rPr lang="en-US" sz="2000">
                  <a:latin typeface="Helvetica" charset="0"/>
                  <a:cs typeface="Helvetica" charset="0"/>
                  <a:sym typeface="Helvetica" charset="0"/>
                </a:rPr>
                <a:t>Efficient usage of statistics</a:t>
              </a:r>
              <a:endParaRPr lang="en-US" sz="1400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519113" y="4610116"/>
            <a:ext cx="3624103" cy="1369134"/>
            <a:chOff x="0" y="-1"/>
            <a:chExt cx="4464844" cy="1704976"/>
          </a:xfrm>
        </p:grpSpPr>
        <p:sp>
          <p:nvSpPr>
            <p:cNvPr id="14" name="AutoShape 14"/>
            <p:cNvSpPr>
              <a:spLocks/>
            </p:cNvSpPr>
            <p:nvPr/>
          </p:nvSpPr>
          <p:spPr bwMode="auto">
            <a:xfrm>
              <a:off x="0" y="-1"/>
              <a:ext cx="4464844" cy="838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52400" indent="-152400" algn="l">
                <a:buSzPct val="100000"/>
                <a:buFontTx/>
                <a:buChar char="•"/>
              </a:pPr>
              <a:r>
                <a:rPr lang="en-US">
                  <a:solidFill>
                    <a:srgbClr val="861001"/>
                  </a:solidFill>
                  <a:latin typeface="Helvetica" charset="0"/>
                  <a:cs typeface="Helvetica" charset="0"/>
                  <a:sym typeface="Helvetica" charset="0"/>
                </a:rPr>
                <a:t>Primarily used to capture word similarity</a:t>
              </a:r>
              <a:endParaRPr lang="en-US" sz="1400"/>
            </a:p>
          </p:txBody>
        </p:sp>
        <p:sp>
          <p:nvSpPr>
            <p:cNvPr id="15" name="AutoShape 15"/>
            <p:cNvSpPr>
              <a:spLocks/>
            </p:cNvSpPr>
            <p:nvPr/>
          </p:nvSpPr>
          <p:spPr bwMode="auto">
            <a:xfrm>
              <a:off x="0" y="866774"/>
              <a:ext cx="4464844" cy="838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52400" indent="-152400" algn="l">
                <a:buSzPct val="100000"/>
                <a:buFontTx/>
                <a:buChar char="•"/>
              </a:pPr>
              <a:r>
                <a:rPr lang="en-US">
                  <a:solidFill>
                    <a:srgbClr val="861001"/>
                  </a:solidFill>
                  <a:latin typeface="Helvetica" charset="0"/>
                  <a:cs typeface="Helvetica" charset="0"/>
                  <a:sym typeface="Helvetica" charset="0"/>
                </a:rPr>
                <a:t>Disproportionate importance given to small counts</a:t>
              </a:r>
              <a:endParaRPr lang="en-US" sz="1400"/>
            </a:p>
          </p:txBody>
        </p:sp>
      </p:grpSp>
      <p:sp>
        <p:nvSpPr>
          <p:cNvPr id="16" name="AutoShape 8"/>
          <p:cNvSpPr>
            <a:spLocks/>
          </p:cNvSpPr>
          <p:nvPr/>
        </p:nvSpPr>
        <p:spPr bwMode="auto">
          <a:xfrm>
            <a:off x="4650175" y="1723131"/>
            <a:ext cx="4095534" cy="4677669"/>
          </a:xfrm>
          <a:prstGeom prst="roundRect">
            <a:avLst>
              <a:gd name="adj" fmla="val 8148"/>
            </a:avLst>
          </a:prstGeom>
          <a:noFill/>
          <a:ln w="63500" cap="flat" cmpd="sng">
            <a:solidFill>
              <a:srgbClr val="773F9B"/>
            </a:solidFill>
            <a:prstDash val="solid"/>
            <a:miter lim="0"/>
            <a:headEnd/>
            <a:tailEnd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>
            <a:off x="4864487" y="1931093"/>
            <a:ext cx="3747529" cy="1409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marL="165100" indent="-165100" algn="l">
              <a:buSzPct val="100000"/>
              <a:buFontTx/>
              <a:buChar char="•"/>
            </a:pPr>
            <a:r>
              <a:rPr lang="en-US" sz="2000" dirty="0">
                <a:latin typeface="Helvetica" charset="0"/>
                <a:cs typeface="Helvetica" charset="0"/>
                <a:sym typeface="Helvetica" charset="0"/>
              </a:rPr>
              <a:t>NNLM, HLBL, RNN, </a:t>
            </a:r>
            <a:r>
              <a:rPr lang="en-US" sz="2000" dirty="0" smtClean="0">
                <a:latin typeface="Helvetica" charset="0"/>
                <a:cs typeface="Helvetica" charset="0"/>
                <a:sym typeface="Helvetica" charset="0"/>
              </a:rPr>
              <a:t>word2vec Skip</a:t>
            </a:r>
            <a:r>
              <a:rPr lang="en-US" sz="2000" dirty="0">
                <a:latin typeface="Helvetica" charset="0"/>
                <a:cs typeface="Helvetica" charset="0"/>
                <a:sym typeface="Helvetica" charset="0"/>
              </a:rPr>
              <a:t>-gram/CBOW, </a:t>
            </a:r>
            <a:r>
              <a:rPr lang="en-US" sz="1400" dirty="0" smtClean="0">
                <a:latin typeface="Helvetica" charset="0"/>
                <a:cs typeface="Helvetica" charset="0"/>
                <a:sym typeface="Helvetica" charset="0"/>
              </a:rPr>
              <a:t>(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Bengio et al; 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Collobert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 &amp; Weston; Huang et al; 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Mnih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 &amp; Hinton; 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Mikolov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 et al; 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Mnih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 &amp; </a:t>
            </a:r>
            <a:r>
              <a:rPr lang="en-US" sz="1400" dirty="0" err="1">
                <a:latin typeface="Helvetica" charset="0"/>
                <a:cs typeface="Helvetica" charset="0"/>
                <a:sym typeface="Helvetica" charset="0"/>
              </a:rPr>
              <a:t>Kavukcuoglu</a:t>
            </a:r>
            <a:r>
              <a:rPr lang="en-US" sz="1400" dirty="0">
                <a:latin typeface="Helvetica" charset="0"/>
                <a:cs typeface="Helvetica" charset="0"/>
                <a:sym typeface="Helvetica" charset="0"/>
              </a:rPr>
              <a:t>)</a:t>
            </a:r>
            <a:endParaRPr lang="en-US" sz="1400" dirty="0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4656524" y="3369367"/>
            <a:ext cx="4089185" cy="8847"/>
          </a:xfrm>
          <a:prstGeom prst="line">
            <a:avLst/>
          </a:prstGeom>
          <a:noFill/>
          <a:ln w="25400" cap="flat" cmpd="sng">
            <a:solidFill>
              <a:srgbClr val="773F9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2400"/>
          </a:p>
        </p:txBody>
      </p:sp>
      <p:grpSp>
        <p:nvGrpSpPr>
          <p:cNvPr id="19" name="Group 11"/>
          <p:cNvGrpSpPr>
            <a:grpSpLocks/>
          </p:cNvGrpSpPr>
          <p:nvPr/>
        </p:nvGrpSpPr>
        <p:grpSpPr bwMode="auto">
          <a:xfrm>
            <a:off x="4864487" y="3567806"/>
            <a:ext cx="4464050" cy="1014412"/>
            <a:chOff x="0" y="0"/>
            <a:chExt cx="4464844" cy="1014413"/>
          </a:xfrm>
        </p:grpSpPr>
        <p:sp>
          <p:nvSpPr>
            <p:cNvPr id="20" name="AutoShape 12"/>
            <p:cNvSpPr>
              <a:spLocks/>
            </p:cNvSpPr>
            <p:nvPr/>
          </p:nvSpPr>
          <p:spPr bwMode="auto">
            <a:xfrm>
              <a:off x="0" y="0"/>
              <a:ext cx="4464844" cy="4953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65100" indent="-165100" algn="l">
                <a:buSzPct val="100000"/>
                <a:buFontTx/>
                <a:buChar char="•"/>
              </a:pPr>
              <a:r>
                <a:rPr lang="en-US" sz="2000">
                  <a:solidFill>
                    <a:srgbClr val="861001"/>
                  </a:solidFill>
                  <a:latin typeface="Helvetica" charset="0"/>
                  <a:cs typeface="Helvetica" charset="0"/>
                  <a:sym typeface="Helvetica" charset="0"/>
                </a:rPr>
                <a:t>Scales with corpus size</a:t>
              </a:r>
              <a:endParaRPr lang="en-US" sz="1400"/>
            </a:p>
          </p:txBody>
        </p:sp>
        <p:sp>
          <p:nvSpPr>
            <p:cNvPr id="21" name="AutoShape 13"/>
            <p:cNvSpPr>
              <a:spLocks/>
            </p:cNvSpPr>
            <p:nvPr/>
          </p:nvSpPr>
          <p:spPr bwMode="auto">
            <a:xfrm>
              <a:off x="0" y="519112"/>
              <a:ext cx="4464844" cy="4953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65100" indent="-165100" algn="l">
                <a:buSzPct val="100000"/>
                <a:buFontTx/>
                <a:buChar char="•"/>
              </a:pPr>
              <a:r>
                <a:rPr lang="en-US" sz="2000">
                  <a:solidFill>
                    <a:srgbClr val="861001"/>
                  </a:solidFill>
                  <a:latin typeface="Helvetica" charset="0"/>
                  <a:cs typeface="Helvetica" charset="0"/>
                  <a:sym typeface="Helvetica" charset="0"/>
                </a:rPr>
                <a:t>Inefficient usage of statistics</a:t>
              </a:r>
              <a:endParaRPr lang="en-US" sz="1400"/>
            </a:p>
          </p:txBody>
        </p:sp>
      </p:grpSp>
      <p:grpSp>
        <p:nvGrpSpPr>
          <p:cNvPr id="22" name="Group 14"/>
          <p:cNvGrpSpPr>
            <a:grpSpLocks/>
          </p:cNvGrpSpPr>
          <p:nvPr/>
        </p:nvGrpSpPr>
        <p:grpSpPr bwMode="auto">
          <a:xfrm>
            <a:off x="4864487" y="4591743"/>
            <a:ext cx="3747529" cy="1685925"/>
            <a:chOff x="0" y="-1"/>
            <a:chExt cx="4464844" cy="1685926"/>
          </a:xfrm>
        </p:grpSpPr>
        <p:sp>
          <p:nvSpPr>
            <p:cNvPr id="23" name="AutoShape 15"/>
            <p:cNvSpPr>
              <a:spLocks/>
            </p:cNvSpPr>
            <p:nvPr/>
          </p:nvSpPr>
          <p:spPr bwMode="auto">
            <a:xfrm>
              <a:off x="0" y="847724"/>
              <a:ext cx="4464844" cy="838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52400" indent="-152400" algn="l">
                <a:buSzPct val="100000"/>
                <a:buFontTx/>
                <a:buChar char="•"/>
              </a:pPr>
              <a:r>
                <a:rPr lang="en-US" dirty="0">
                  <a:latin typeface="Helvetica" charset="0"/>
                  <a:cs typeface="Helvetica" charset="0"/>
                  <a:sym typeface="Helvetica" charset="0"/>
                </a:rPr>
                <a:t>Can capture complex patterns </a:t>
              </a:r>
              <a:r>
                <a:rPr lang="en-US" dirty="0" smtClean="0">
                  <a:latin typeface="Helvetica" charset="0"/>
                  <a:cs typeface="Helvetica" charset="0"/>
                  <a:sym typeface="Helvetica" charset="0"/>
                </a:rPr>
                <a:t/>
              </a:r>
              <a:br>
                <a:rPr lang="en-US" dirty="0" smtClean="0">
                  <a:latin typeface="Helvetica" charset="0"/>
                  <a:cs typeface="Helvetica" charset="0"/>
                  <a:sym typeface="Helvetica" charset="0"/>
                </a:rPr>
              </a:br>
              <a:r>
                <a:rPr lang="en-US" dirty="0" smtClean="0">
                  <a:latin typeface="Helvetica" charset="0"/>
                  <a:cs typeface="Helvetica" charset="0"/>
                  <a:sym typeface="Helvetica" charset="0"/>
                </a:rPr>
                <a:t>beyond </a:t>
              </a:r>
              <a:r>
                <a:rPr lang="en-US" dirty="0">
                  <a:latin typeface="Helvetica" charset="0"/>
                  <a:cs typeface="Helvetica" charset="0"/>
                  <a:sym typeface="Helvetica" charset="0"/>
                </a:rPr>
                <a:t>word similarity </a:t>
              </a:r>
              <a:endParaRPr lang="en-US" sz="1400" dirty="0"/>
            </a:p>
          </p:txBody>
        </p:sp>
        <p:sp>
          <p:nvSpPr>
            <p:cNvPr id="24" name="AutoShape 16"/>
            <p:cNvSpPr>
              <a:spLocks/>
            </p:cNvSpPr>
            <p:nvPr/>
          </p:nvSpPr>
          <p:spPr bwMode="auto">
            <a:xfrm>
              <a:off x="0" y="-1"/>
              <a:ext cx="4464844" cy="8382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152400" indent="-152400" algn="l">
                <a:buSzPct val="100000"/>
                <a:buFontTx/>
                <a:buChar char="•"/>
              </a:pPr>
              <a:r>
                <a:rPr lang="en-US" dirty="0">
                  <a:latin typeface="Helvetica" charset="0"/>
                  <a:cs typeface="Helvetica" charset="0"/>
                  <a:sym typeface="Helvetica" charset="0"/>
                </a:rPr>
                <a:t>Generate improved performance </a:t>
              </a:r>
              <a:r>
                <a:rPr lang="en-US" dirty="0" smtClean="0">
                  <a:latin typeface="Helvetica" charset="0"/>
                  <a:cs typeface="Helvetica" charset="0"/>
                  <a:sym typeface="Helvetica" charset="0"/>
                </a:rPr>
                <a:t/>
              </a:r>
              <a:br>
                <a:rPr lang="en-US" dirty="0" smtClean="0">
                  <a:latin typeface="Helvetica" charset="0"/>
                  <a:cs typeface="Helvetica" charset="0"/>
                  <a:sym typeface="Helvetica" charset="0"/>
                </a:rPr>
              </a:br>
              <a:r>
                <a:rPr lang="en-US" dirty="0" smtClean="0">
                  <a:latin typeface="Helvetica" charset="0"/>
                  <a:cs typeface="Helvetica" charset="0"/>
                  <a:sym typeface="Helvetica" charset="0"/>
                </a:rPr>
                <a:t>on </a:t>
              </a:r>
              <a:r>
                <a:rPr lang="en-US" dirty="0">
                  <a:latin typeface="Helvetica" charset="0"/>
                  <a:cs typeface="Helvetica" charset="0"/>
                  <a:sym typeface="Helvetica" charset="0"/>
                </a:rPr>
                <a:t>other tasks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50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/>
          </p:cNvSpPr>
          <p:nvPr/>
        </p:nvSpPr>
        <p:spPr bwMode="auto">
          <a:xfrm>
            <a:off x="2442992" y="1675209"/>
            <a:ext cx="6331000" cy="8393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 algn="l">
              <a:defRPr/>
            </a:pPr>
            <a:r>
              <a:rPr lang="en-US" sz="2400" dirty="0">
                <a:latin typeface="+mn-lt"/>
                <a:cs typeface="Helvetica Light" charset="0"/>
              </a:rPr>
              <a:t>Ratios of co-occurrence probabilities can encode </a:t>
            </a:r>
            <a:r>
              <a:rPr lang="en-US" sz="2400" dirty="0" smtClean="0">
                <a:latin typeface="+mn-lt"/>
                <a:cs typeface="Helvetica Light" charset="0"/>
              </a:rPr>
              <a:t>meaning components</a:t>
            </a:r>
            <a:endParaRPr lang="en-US" sz="2400" dirty="0">
              <a:latin typeface="+mn-lt"/>
              <a:cs typeface="Helvetica Light" charset="0"/>
            </a:endParaRP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382861" y="1678186"/>
            <a:ext cx="2312789" cy="4554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>
              <a:defRPr/>
            </a:pPr>
            <a:r>
              <a:rPr lang="en-US" sz="2400" dirty="0">
                <a:solidFill>
                  <a:srgbClr val="C82506"/>
                </a:solidFill>
                <a:latin typeface="+mn-lt"/>
                <a:cs typeface="Helvetica Light" charset="0"/>
              </a:rPr>
              <a:t>Crucial insight: </a:t>
            </a:r>
            <a:endParaRPr lang="en-US" sz="2400" dirty="0">
              <a:latin typeface="+mn-lt"/>
              <a:cs typeface="Helvetica Light" charset="0"/>
            </a:endParaRP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639261" y="2698439"/>
            <a:ext cx="8190757" cy="1402975"/>
            <a:chOff x="-1" y="-1"/>
            <a:chExt cx="11650299" cy="1996731"/>
          </a:xfrm>
        </p:grpSpPr>
        <p:sp>
          <p:nvSpPr>
            <p:cNvPr id="17413" name="AutoShape 5"/>
            <p:cNvSpPr>
              <a:spLocks/>
            </p:cNvSpPr>
            <p:nvPr/>
          </p:nvSpPr>
          <p:spPr bwMode="auto">
            <a:xfrm>
              <a:off x="2154464" y="30183"/>
              <a:ext cx="18639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dirty="0">
                  <a:latin typeface="+mn-lt"/>
                  <a:cs typeface="Helvetica Light" charset="0"/>
                </a:rPr>
                <a:t> = solid</a:t>
              </a:r>
            </a:p>
          </p:txBody>
        </p:sp>
        <p:sp>
          <p:nvSpPr>
            <p:cNvPr id="17414" name="AutoShape 6"/>
            <p:cNvSpPr>
              <a:spLocks/>
            </p:cNvSpPr>
            <p:nvPr/>
          </p:nvSpPr>
          <p:spPr bwMode="auto">
            <a:xfrm>
              <a:off x="6393534" y="30183"/>
              <a:ext cx="239896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 smtClean="0">
                  <a:latin typeface="Times"/>
                  <a:cs typeface="Times"/>
                </a:rPr>
                <a:t>  x</a:t>
              </a:r>
              <a:r>
                <a:rPr lang="en-US" dirty="0" smtClean="0">
                  <a:latin typeface="+mn-lt"/>
                  <a:cs typeface="Helvetica Light" charset="0"/>
                </a:rPr>
                <a:t> </a:t>
              </a:r>
              <a:r>
                <a:rPr lang="en-US" dirty="0">
                  <a:latin typeface="+mn-lt"/>
                  <a:cs typeface="Helvetica Light" charset="0"/>
                </a:rPr>
                <a:t>= water   </a:t>
              </a:r>
            </a:p>
          </p:txBody>
        </p:sp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2508513" y="1048478"/>
              <a:ext cx="11558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solidFill>
                    <a:srgbClr val="C82506"/>
                  </a:solidFill>
                  <a:latin typeface="+mn-lt"/>
                  <a:cs typeface="Helvetica Light" charset="0"/>
                </a:rPr>
                <a:t>large</a:t>
              </a:r>
              <a:endParaRPr lang="en-US">
                <a:latin typeface="+mn-lt"/>
                <a:cs typeface="Helvetica Light" charset="0"/>
              </a:endParaRPr>
            </a:p>
          </p:txBody>
        </p:sp>
        <p:grpSp>
          <p:nvGrpSpPr>
            <p:cNvPr id="2" name="Group 8"/>
            <p:cNvGrpSpPr>
              <a:grpSpLocks/>
            </p:cNvGrpSpPr>
            <p:nvPr/>
          </p:nvGrpSpPr>
          <p:grpSpPr bwMode="auto">
            <a:xfrm>
              <a:off x="4424266" y="34741"/>
              <a:ext cx="1661008" cy="1666841"/>
              <a:chOff x="0" y="0"/>
              <a:chExt cx="1661008" cy="1666840"/>
            </a:xfrm>
          </p:grpSpPr>
          <p:sp>
            <p:nvSpPr>
              <p:cNvPr id="17417" name="AutoShape 9"/>
              <p:cNvSpPr>
                <a:spLocks/>
              </p:cNvSpPr>
              <p:nvPr/>
            </p:nvSpPr>
            <p:spPr bwMode="auto">
              <a:xfrm>
                <a:off x="561" y="207"/>
                <a:ext cx="1660699" cy="648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 i="1" dirty="0">
                    <a:latin typeface="Times"/>
                    <a:cs typeface="Times"/>
                  </a:rPr>
                  <a:t>x</a:t>
                </a:r>
                <a:r>
                  <a:rPr lang="en-US" dirty="0" smtClean="0">
                    <a:latin typeface="+mn-lt"/>
                    <a:cs typeface="Helvetica Light" charset="0"/>
                  </a:rPr>
                  <a:t> </a:t>
                </a:r>
                <a:r>
                  <a:rPr lang="en-US" dirty="0">
                    <a:latin typeface="+mn-lt"/>
                    <a:cs typeface="Helvetica Light" charset="0"/>
                  </a:rPr>
                  <a:t>= gas</a:t>
                </a:r>
              </a:p>
            </p:txBody>
          </p:sp>
          <p:sp>
            <p:nvSpPr>
              <p:cNvPr id="17418" name="AutoShape 10"/>
              <p:cNvSpPr>
                <a:spLocks/>
              </p:cNvSpPr>
              <p:nvPr/>
            </p:nvSpPr>
            <p:spPr bwMode="auto">
              <a:xfrm>
                <a:off x="335558" y="1018503"/>
                <a:ext cx="1181224" cy="6481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>
                    <a:solidFill>
                      <a:srgbClr val="0365C0"/>
                    </a:solidFill>
                    <a:latin typeface="+mn-lt"/>
                    <a:cs typeface="Helvetica Light" charset="0"/>
                  </a:rPr>
                  <a:t>small</a:t>
                </a:r>
                <a:endParaRPr lang="en-US">
                  <a:latin typeface="+mn-lt"/>
                  <a:cs typeface="Helvetica Light" charset="0"/>
                </a:endParaRPr>
              </a:p>
            </p:txBody>
          </p:sp>
        </p:grp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V="1">
              <a:off x="17465" y="676744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V="1">
              <a:off x="1935366" y="-1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pic>
          <p:nvPicPr>
            <p:cNvPr id="17421" name="Picture 13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056418"/>
              <a:ext cx="1399898" cy="55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22" name="AutoShape 14"/>
            <p:cNvSpPr>
              <a:spLocks/>
            </p:cNvSpPr>
            <p:nvPr/>
          </p:nvSpPr>
          <p:spPr bwMode="auto">
            <a:xfrm>
              <a:off x="8795673" y="30183"/>
              <a:ext cx="2854625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 smtClean="0">
                  <a:latin typeface="Times"/>
                  <a:cs typeface="Times"/>
                </a:rPr>
                <a:t>  x</a:t>
              </a:r>
              <a:r>
                <a:rPr lang="en-US" dirty="0" smtClean="0">
                  <a:latin typeface="+mn-lt"/>
                  <a:cs typeface="Helvetica Light" charset="0"/>
                </a:rPr>
                <a:t> </a:t>
              </a:r>
              <a:r>
                <a:rPr lang="en-US" dirty="0">
                  <a:latin typeface="+mn-lt"/>
                  <a:cs typeface="Helvetica Light" charset="0"/>
                </a:rPr>
                <a:t>= random   </a:t>
              </a:r>
            </a:p>
          </p:txBody>
        </p:sp>
        <p:sp>
          <p:nvSpPr>
            <p:cNvPr id="17423" name="AutoShape 15"/>
            <p:cNvSpPr>
              <a:spLocks/>
            </p:cNvSpPr>
            <p:nvPr/>
          </p:nvSpPr>
          <p:spPr bwMode="auto">
            <a:xfrm>
              <a:off x="9441854" y="1048478"/>
              <a:ext cx="118122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solidFill>
                    <a:srgbClr val="0365C0"/>
                  </a:solidFill>
                  <a:latin typeface="+mn-lt"/>
                  <a:cs typeface="Helvetica Light" charset="0"/>
                </a:rPr>
                <a:t>small</a:t>
              </a:r>
              <a:endParaRPr lang="en-US">
                <a:latin typeface="+mn-lt"/>
                <a:cs typeface="Helvetica Light" charset="0"/>
              </a:endParaRPr>
            </a:p>
          </p:txBody>
        </p:sp>
        <p:sp>
          <p:nvSpPr>
            <p:cNvPr id="17424" name="AutoShape 16"/>
            <p:cNvSpPr>
              <a:spLocks/>
            </p:cNvSpPr>
            <p:nvPr/>
          </p:nvSpPr>
          <p:spPr bwMode="auto">
            <a:xfrm>
              <a:off x="6903175" y="1048478"/>
              <a:ext cx="11558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solidFill>
                    <a:srgbClr val="C82506"/>
                  </a:solidFill>
                  <a:latin typeface="+mn-lt"/>
                  <a:cs typeface="Helvetica Light" charset="0"/>
                </a:rPr>
                <a:t>large</a:t>
              </a:r>
              <a:endParaRPr lang="en-US">
                <a:latin typeface="+mn-lt"/>
                <a:cs typeface="Helvetica Light" charset="0"/>
              </a:endParaRPr>
            </a:p>
          </p:txBody>
        </p:sp>
        <p:sp>
          <p:nvSpPr>
            <p:cNvPr id="3" name="Line 17"/>
            <p:cNvSpPr>
              <a:spLocks noChangeShapeType="1"/>
            </p:cNvSpPr>
            <p:nvPr/>
          </p:nvSpPr>
          <p:spPr bwMode="auto">
            <a:xfrm flipV="1">
              <a:off x="17465" y="1996730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flipV="1">
              <a:off x="4234308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flipV="1">
              <a:off x="6406236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8808375" y="6353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</p:grpSp>
      <p:grpSp>
        <p:nvGrpSpPr>
          <p:cNvPr id="17429" name="Group 21"/>
          <p:cNvGrpSpPr>
            <a:grpSpLocks/>
          </p:cNvGrpSpPr>
          <p:nvPr/>
        </p:nvGrpSpPr>
        <p:grpSpPr bwMode="auto">
          <a:xfrm>
            <a:off x="426035" y="3985429"/>
            <a:ext cx="8070236" cy="1161962"/>
            <a:chOff x="204758" y="0"/>
            <a:chExt cx="11478536" cy="1652234"/>
          </a:xfrm>
        </p:grpSpPr>
        <p:grpSp>
          <p:nvGrpSpPr>
            <p:cNvPr id="17425" name="Group 22"/>
            <p:cNvGrpSpPr>
              <a:grpSpLocks/>
            </p:cNvGrpSpPr>
            <p:nvPr/>
          </p:nvGrpSpPr>
          <p:grpSpPr bwMode="auto">
            <a:xfrm>
              <a:off x="204758" y="503135"/>
              <a:ext cx="10900642" cy="658679"/>
              <a:chOff x="204758" y="724"/>
              <a:chExt cx="10900642" cy="658678"/>
            </a:xfrm>
          </p:grpSpPr>
          <p:pic>
            <p:nvPicPr>
              <p:cNvPr id="17431" name="Picture 23" descr="pasted-imag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58" y="100721"/>
                <a:ext cx="1975604" cy="556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7432" name="AutoShape 24"/>
              <p:cNvSpPr>
                <a:spLocks/>
              </p:cNvSpPr>
              <p:nvPr/>
            </p:nvSpPr>
            <p:spPr bwMode="auto">
              <a:xfrm>
                <a:off x="3016477" y="724"/>
                <a:ext cx="1181189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>
                    <a:solidFill>
                      <a:srgbClr val="0365C0"/>
                    </a:solidFill>
                    <a:latin typeface="+mn-lt"/>
                    <a:cs typeface="Helvetica Light" charset="0"/>
                  </a:rPr>
                  <a:t>small</a:t>
                </a:r>
                <a:endParaRPr lang="en-US">
                  <a:latin typeface="+mn-lt"/>
                  <a:cs typeface="Helvetica Light" charset="0"/>
                </a:endParaRPr>
              </a:p>
            </p:txBody>
          </p:sp>
          <p:sp>
            <p:nvSpPr>
              <p:cNvPr id="17433" name="AutoShape 25"/>
              <p:cNvSpPr>
                <a:spLocks/>
              </p:cNvSpPr>
              <p:nvPr/>
            </p:nvSpPr>
            <p:spPr bwMode="auto">
              <a:xfrm>
                <a:off x="5185165" y="13421"/>
                <a:ext cx="1155787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>
                    <a:solidFill>
                      <a:srgbClr val="C82506"/>
                    </a:solidFill>
                    <a:latin typeface="+mn-lt"/>
                    <a:cs typeface="Helvetica Light" charset="0"/>
                  </a:rPr>
                  <a:t>large</a:t>
                </a:r>
                <a:endParaRPr lang="en-US">
                  <a:latin typeface="+mn-lt"/>
                  <a:cs typeface="Helvetica Light" charset="0"/>
                </a:endParaRPr>
              </a:p>
            </p:txBody>
          </p:sp>
          <p:sp>
            <p:nvSpPr>
              <p:cNvPr id="17434" name="AutoShape 26"/>
              <p:cNvSpPr>
                <a:spLocks/>
              </p:cNvSpPr>
              <p:nvPr/>
            </p:nvSpPr>
            <p:spPr bwMode="auto">
              <a:xfrm>
                <a:off x="7412596" y="13421"/>
                <a:ext cx="1155787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>
                    <a:solidFill>
                      <a:srgbClr val="C82506"/>
                    </a:solidFill>
                    <a:latin typeface="+mn-lt"/>
                    <a:cs typeface="Helvetica Light" charset="0"/>
                  </a:rPr>
                  <a:t>large</a:t>
                </a:r>
                <a:endParaRPr lang="en-US">
                  <a:latin typeface="+mn-lt"/>
                  <a:cs typeface="Helvetica Light" charset="0"/>
                </a:endParaRPr>
              </a:p>
            </p:txBody>
          </p:sp>
          <p:sp>
            <p:nvSpPr>
              <p:cNvPr id="17435" name="AutoShape 27"/>
              <p:cNvSpPr>
                <a:spLocks/>
              </p:cNvSpPr>
              <p:nvPr/>
            </p:nvSpPr>
            <p:spPr bwMode="auto">
              <a:xfrm>
                <a:off x="9924211" y="13421"/>
                <a:ext cx="1181189" cy="6459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>
                    <a:solidFill>
                      <a:srgbClr val="0365C0"/>
                    </a:solidFill>
                    <a:latin typeface="+mn-lt"/>
                    <a:cs typeface="Helvetica Light" charset="0"/>
                  </a:rPr>
                  <a:t>small</a:t>
                </a:r>
                <a:endParaRPr lang="en-US">
                  <a:latin typeface="+mn-lt"/>
                  <a:cs typeface="Helvetica Light" charset="0"/>
                </a:endParaRPr>
              </a:p>
            </p:txBody>
          </p:sp>
        </p:grp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333399" y="1652234"/>
              <a:ext cx="11349895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443346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V="1">
              <a:off x="474063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V="1">
              <a:off x="6914084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9322503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</p:grpSp>
      <p:grpSp>
        <p:nvGrpSpPr>
          <p:cNvPr id="17441" name="Group 33"/>
          <p:cNvGrpSpPr>
            <a:grpSpLocks/>
          </p:cNvGrpSpPr>
          <p:nvPr/>
        </p:nvGrpSpPr>
        <p:grpSpPr bwMode="auto">
          <a:xfrm>
            <a:off x="405959" y="5128430"/>
            <a:ext cx="8090312" cy="1139651"/>
            <a:chOff x="122214" y="0"/>
            <a:chExt cx="11505948" cy="1620509"/>
          </a:xfrm>
        </p:grpSpPr>
        <p:sp>
          <p:nvSpPr>
            <p:cNvPr id="17442" name="AutoShape 34"/>
            <p:cNvSpPr>
              <a:spLocks/>
            </p:cNvSpPr>
            <p:nvPr/>
          </p:nvSpPr>
          <p:spPr bwMode="auto">
            <a:xfrm>
              <a:off x="7599183" y="514246"/>
              <a:ext cx="669909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latin typeface="+mn-lt"/>
                  <a:cs typeface="Helvetica Light" charset="0"/>
                </a:rPr>
                <a:t>~1</a:t>
              </a:r>
            </a:p>
          </p:txBody>
        </p:sp>
        <p:sp>
          <p:nvSpPr>
            <p:cNvPr id="17443" name="AutoShape 35"/>
            <p:cNvSpPr>
              <a:spLocks/>
            </p:cNvSpPr>
            <p:nvPr/>
          </p:nvSpPr>
          <p:spPr bwMode="auto">
            <a:xfrm>
              <a:off x="10124835" y="514246"/>
              <a:ext cx="669909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latin typeface="+mn-lt"/>
                  <a:cs typeface="Helvetica Light" charset="0"/>
                </a:rPr>
                <a:t>~1</a:t>
              </a:r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 flipV="1">
              <a:off x="279393" y="1620509"/>
              <a:ext cx="11348769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 flipV="1">
              <a:off x="2389131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 flipV="1">
              <a:off x="468460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7" name="Line 39"/>
            <p:cNvSpPr>
              <a:spLocks noChangeShapeType="1"/>
            </p:cNvSpPr>
            <p:nvPr/>
          </p:nvSpPr>
          <p:spPr bwMode="auto">
            <a:xfrm flipV="1">
              <a:off x="6859425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8" name="Line 40"/>
            <p:cNvSpPr>
              <a:spLocks noChangeShapeType="1"/>
            </p:cNvSpPr>
            <p:nvPr/>
          </p:nvSpPr>
          <p:spPr bwMode="auto">
            <a:xfrm flipV="1">
              <a:off x="9267605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pic>
          <p:nvPicPr>
            <p:cNvPr id="17449" name="Picture 41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4" y="250772"/>
              <a:ext cx="2020560" cy="129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50" name="AutoShape 42"/>
            <p:cNvSpPr>
              <a:spLocks/>
            </p:cNvSpPr>
            <p:nvPr/>
          </p:nvSpPr>
          <p:spPr bwMode="auto">
            <a:xfrm>
              <a:off x="2909819" y="472979"/>
              <a:ext cx="1155673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solidFill>
                    <a:srgbClr val="C82506"/>
                  </a:solidFill>
                  <a:latin typeface="+mn-lt"/>
                  <a:cs typeface="Helvetica Light" charset="0"/>
                </a:rPr>
                <a:t>large</a:t>
              </a:r>
              <a:endParaRPr lang="en-US">
                <a:latin typeface="+mn-lt"/>
                <a:cs typeface="Helvetica Light" charset="0"/>
              </a:endParaRPr>
            </a:p>
          </p:txBody>
        </p:sp>
        <p:sp>
          <p:nvSpPr>
            <p:cNvPr id="17451" name="AutoShape 43"/>
            <p:cNvSpPr>
              <a:spLocks/>
            </p:cNvSpPr>
            <p:nvPr/>
          </p:nvSpPr>
          <p:spPr bwMode="auto">
            <a:xfrm>
              <a:off x="5181477" y="542815"/>
              <a:ext cx="1181072" cy="647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>
                  <a:solidFill>
                    <a:srgbClr val="0365C0"/>
                  </a:solidFill>
                  <a:latin typeface="+mn-lt"/>
                  <a:cs typeface="Helvetica Light" charset="0"/>
                </a:rPr>
                <a:t>small</a:t>
              </a:r>
              <a:endParaRPr lang="en-US">
                <a:latin typeface="+mn-lt"/>
                <a:cs typeface="Helvetica Light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Helvetica Light" charset="0"/>
              </a:rPr>
              <a:t>Encoding meaning in vector </a:t>
            </a:r>
            <a:r>
              <a:rPr lang="en-US" sz="3600" dirty="0" smtClean="0">
                <a:cs typeface="Helvetica Light" charset="0"/>
              </a:rPr>
              <a:t>differences</a:t>
            </a:r>
            <a:br>
              <a:rPr lang="en-US" sz="3600" dirty="0" smtClean="0">
                <a:cs typeface="Helvetica Light" charset="0"/>
              </a:rPr>
            </a:br>
            <a:r>
              <a:rPr lang="en-US" sz="2600" dirty="0">
                <a:solidFill>
                  <a:schemeClr val="accent4"/>
                </a:solidFill>
              </a:rPr>
              <a:t>[Pennington, Socher, and Manning, EMNLP 2014]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67893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/>
          </p:cNvSpPr>
          <p:nvPr/>
        </p:nvSpPr>
        <p:spPr bwMode="auto">
          <a:xfrm>
            <a:off x="2442992" y="1693057"/>
            <a:ext cx="6331000" cy="8393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Ratios of co-occurrence probabilities can encode </a:t>
            </a:r>
            <a:r>
              <a:rPr lang="en-US" dirty="0" smtClean="0">
                <a:latin typeface="+mn-lt"/>
                <a:cs typeface="Helvetica Light" charset="0"/>
              </a:rPr>
              <a:t>meaning components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382861" y="1635896"/>
            <a:ext cx="2312789" cy="4554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>
              <a:defRPr/>
            </a:pPr>
            <a:r>
              <a:rPr lang="en-US" dirty="0">
                <a:solidFill>
                  <a:srgbClr val="C82506"/>
                </a:solidFill>
                <a:latin typeface="+mn-lt"/>
                <a:cs typeface="Helvetica Light" charset="0"/>
              </a:rPr>
              <a:t>Crucial insight: </a:t>
            </a:r>
            <a:endParaRPr lang="en-US" dirty="0">
              <a:latin typeface="+mn-lt"/>
              <a:cs typeface="Helvetica Light" charset="0"/>
            </a:endParaRP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639261" y="2698439"/>
            <a:ext cx="8190757" cy="1402975"/>
            <a:chOff x="-1" y="-1"/>
            <a:chExt cx="11650299" cy="1996731"/>
          </a:xfrm>
        </p:grpSpPr>
        <p:sp>
          <p:nvSpPr>
            <p:cNvPr id="17413" name="AutoShape 5"/>
            <p:cNvSpPr>
              <a:spLocks/>
            </p:cNvSpPr>
            <p:nvPr/>
          </p:nvSpPr>
          <p:spPr bwMode="auto">
            <a:xfrm>
              <a:off x="2154464" y="30183"/>
              <a:ext cx="1863921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dirty="0">
                  <a:latin typeface="+mn-lt"/>
                  <a:cs typeface="Helvetica Light" charset="0"/>
                </a:rPr>
                <a:t> = solid</a:t>
              </a:r>
            </a:p>
          </p:txBody>
        </p:sp>
        <p:sp>
          <p:nvSpPr>
            <p:cNvPr id="17414" name="AutoShape 6"/>
            <p:cNvSpPr>
              <a:spLocks/>
            </p:cNvSpPr>
            <p:nvPr/>
          </p:nvSpPr>
          <p:spPr bwMode="auto">
            <a:xfrm>
              <a:off x="6393534" y="30183"/>
              <a:ext cx="2398964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 smtClean="0">
                  <a:latin typeface="Times"/>
                  <a:cs typeface="Times"/>
                </a:rPr>
                <a:t>  x</a:t>
              </a:r>
              <a:r>
                <a:rPr lang="en-US" dirty="0" smtClean="0">
                  <a:latin typeface="+mn-lt"/>
                  <a:cs typeface="Helvetica Light" charset="0"/>
                </a:rPr>
                <a:t> </a:t>
              </a:r>
              <a:r>
                <a:rPr lang="en-US" dirty="0">
                  <a:latin typeface="+mn-lt"/>
                  <a:cs typeface="Helvetica Light" charset="0"/>
                </a:rPr>
                <a:t>= water   </a:t>
              </a:r>
            </a:p>
          </p:txBody>
        </p:sp>
        <p:sp>
          <p:nvSpPr>
            <p:cNvPr id="17415" name="AutoShape 7"/>
            <p:cNvSpPr>
              <a:spLocks/>
            </p:cNvSpPr>
            <p:nvPr/>
          </p:nvSpPr>
          <p:spPr bwMode="auto">
            <a:xfrm>
              <a:off x="2246811" y="1048478"/>
              <a:ext cx="1832883" cy="6292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sz="2400" dirty="0">
                  <a:solidFill>
                    <a:srgbClr val="C82506"/>
                  </a:solidFill>
                  <a:latin typeface="+mn-lt"/>
                  <a:cs typeface="Helvetica Light" charset="0"/>
                </a:rPr>
                <a:t>1.9 x 10</a:t>
              </a:r>
              <a:r>
                <a:rPr lang="en-US" sz="2400" baseline="32000" dirty="0">
                  <a:solidFill>
                    <a:srgbClr val="C82506"/>
                  </a:solidFill>
                  <a:latin typeface="+mn-lt"/>
                  <a:cs typeface="Helvetica Light" charset="0"/>
                </a:rPr>
                <a:t>-4</a:t>
              </a:r>
              <a:endParaRPr lang="en-US" sz="1600" dirty="0">
                <a:latin typeface="+mn-lt"/>
                <a:cs typeface="Helvetica Light" charset="0"/>
              </a:endParaRPr>
            </a:p>
          </p:txBody>
        </p:sp>
        <p:sp>
          <p:nvSpPr>
            <p:cNvPr id="17417" name="AutoShape 9"/>
            <p:cNvSpPr>
              <a:spLocks/>
            </p:cNvSpPr>
            <p:nvPr/>
          </p:nvSpPr>
          <p:spPr bwMode="auto">
            <a:xfrm>
              <a:off x="4424827" y="34948"/>
              <a:ext cx="1660699" cy="648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>
                  <a:latin typeface="Times"/>
                  <a:cs typeface="Times"/>
                </a:rPr>
                <a:t>x</a:t>
              </a:r>
              <a:r>
                <a:rPr lang="en-US" dirty="0" smtClean="0">
                  <a:latin typeface="+mn-lt"/>
                  <a:cs typeface="Helvetica Light" charset="0"/>
                </a:rPr>
                <a:t> </a:t>
              </a:r>
              <a:r>
                <a:rPr lang="en-US" dirty="0">
                  <a:latin typeface="+mn-lt"/>
                  <a:cs typeface="Helvetica Light" charset="0"/>
                </a:rPr>
                <a:t>= gas</a:t>
              </a:r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V="1">
              <a:off x="17465" y="676744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V="1">
              <a:off x="1935366" y="-1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pic>
          <p:nvPicPr>
            <p:cNvPr id="17421" name="Picture 13" descr="pasted-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056418"/>
              <a:ext cx="1399898" cy="55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422" name="AutoShape 14"/>
            <p:cNvSpPr>
              <a:spLocks/>
            </p:cNvSpPr>
            <p:nvPr/>
          </p:nvSpPr>
          <p:spPr bwMode="auto">
            <a:xfrm>
              <a:off x="8795673" y="30183"/>
              <a:ext cx="2854625" cy="648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i="1" dirty="0" smtClean="0">
                  <a:latin typeface="Times"/>
                  <a:cs typeface="Times"/>
                </a:rPr>
                <a:t>  x</a:t>
              </a:r>
              <a:r>
                <a:rPr lang="en-US" dirty="0" smtClean="0">
                  <a:latin typeface="+mn-lt"/>
                  <a:cs typeface="Helvetica Light" charset="0"/>
                </a:rPr>
                <a:t> </a:t>
              </a:r>
              <a:r>
                <a:rPr lang="en-US" dirty="0">
                  <a:latin typeface="+mn-lt"/>
                  <a:cs typeface="Helvetica Light" charset="0"/>
                </a:rPr>
                <a:t>= </a:t>
              </a:r>
              <a:r>
                <a:rPr lang="en-US" dirty="0" smtClean="0">
                  <a:latin typeface="+mn-lt"/>
                  <a:cs typeface="Helvetica Light" charset="0"/>
                </a:rPr>
                <a:t>fashion</a:t>
              </a:r>
              <a:endParaRPr lang="en-US" dirty="0">
                <a:latin typeface="+mn-lt"/>
                <a:cs typeface="Helvetica Light" charset="0"/>
              </a:endParaRPr>
            </a:p>
          </p:txBody>
        </p:sp>
        <p:sp>
          <p:nvSpPr>
            <p:cNvPr id="3" name="Line 17"/>
            <p:cNvSpPr>
              <a:spLocks noChangeShapeType="1"/>
            </p:cNvSpPr>
            <p:nvPr/>
          </p:nvSpPr>
          <p:spPr bwMode="auto">
            <a:xfrm flipV="1">
              <a:off x="17465" y="1996730"/>
              <a:ext cx="11350228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flipV="1">
              <a:off x="4234308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flipV="1">
              <a:off x="6406236" y="9531"/>
              <a:ext cx="0" cy="1861844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flipV="1">
              <a:off x="8808375" y="6353"/>
              <a:ext cx="0" cy="1860256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</p:grpSp>
      <p:grpSp>
        <p:nvGrpSpPr>
          <p:cNvPr id="17429" name="Group 21"/>
          <p:cNvGrpSpPr>
            <a:grpSpLocks/>
          </p:cNvGrpSpPr>
          <p:nvPr/>
        </p:nvGrpSpPr>
        <p:grpSpPr bwMode="auto">
          <a:xfrm>
            <a:off x="426035" y="3985429"/>
            <a:ext cx="8070236" cy="1161962"/>
            <a:chOff x="204758" y="0"/>
            <a:chExt cx="11478536" cy="1652234"/>
          </a:xfrm>
        </p:grpSpPr>
        <p:grpSp>
          <p:nvGrpSpPr>
            <p:cNvPr id="17425" name="Group 22"/>
            <p:cNvGrpSpPr>
              <a:grpSpLocks/>
            </p:cNvGrpSpPr>
            <p:nvPr/>
          </p:nvGrpSpPr>
          <p:grpSpPr bwMode="auto">
            <a:xfrm>
              <a:off x="204758" y="503135"/>
              <a:ext cx="4303164" cy="656854"/>
              <a:chOff x="204758" y="724"/>
              <a:chExt cx="4303164" cy="656853"/>
            </a:xfrm>
          </p:grpSpPr>
          <p:pic>
            <p:nvPicPr>
              <p:cNvPr id="17431" name="Picture 23" descr="pasted-imag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58" y="100721"/>
                <a:ext cx="1975604" cy="556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7432" name="AutoShape 24"/>
              <p:cNvSpPr>
                <a:spLocks/>
              </p:cNvSpPr>
              <p:nvPr/>
            </p:nvSpPr>
            <p:spPr bwMode="auto">
              <a:xfrm>
                <a:off x="2754781" y="724"/>
                <a:ext cx="1753141" cy="6179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>
                  <a:defRPr/>
                </a:pPr>
                <a:r>
                  <a:rPr lang="en-US" sz="2400" dirty="0">
                    <a:solidFill>
                      <a:srgbClr val="0365C0"/>
                    </a:solidFill>
                    <a:latin typeface="+mn-lt"/>
                    <a:cs typeface="Helvetica Light" charset="0"/>
                  </a:rPr>
                  <a:t>2.2 x 10</a:t>
                </a:r>
                <a:r>
                  <a:rPr lang="en-US" sz="2400" baseline="32000" dirty="0">
                    <a:solidFill>
                      <a:srgbClr val="0365C0"/>
                    </a:solidFill>
                    <a:latin typeface="+mn-lt"/>
                    <a:cs typeface="Helvetica Light" charset="0"/>
                  </a:rPr>
                  <a:t>-5</a:t>
                </a:r>
                <a:endParaRPr lang="en-US" sz="1600" dirty="0">
                  <a:latin typeface="+mn-lt"/>
                  <a:cs typeface="Helvetica Light" charset="0"/>
                </a:endParaRPr>
              </a:p>
            </p:txBody>
          </p:sp>
        </p:grpSp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 flipV="1">
              <a:off x="333399" y="1652234"/>
              <a:ext cx="11349895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 flipV="1">
              <a:off x="2443346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38" name="Line 30"/>
            <p:cNvSpPr>
              <a:spLocks noChangeShapeType="1"/>
            </p:cNvSpPr>
            <p:nvPr/>
          </p:nvSpPr>
          <p:spPr bwMode="auto">
            <a:xfrm flipV="1">
              <a:off x="474063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39" name="Line 31"/>
            <p:cNvSpPr>
              <a:spLocks noChangeShapeType="1"/>
            </p:cNvSpPr>
            <p:nvPr/>
          </p:nvSpPr>
          <p:spPr bwMode="auto">
            <a:xfrm flipV="1">
              <a:off x="6914084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0" name="Line 32"/>
            <p:cNvSpPr>
              <a:spLocks noChangeShapeType="1"/>
            </p:cNvSpPr>
            <p:nvPr/>
          </p:nvSpPr>
          <p:spPr bwMode="auto">
            <a:xfrm flipV="1">
              <a:off x="9322503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</p:grpSp>
      <p:grpSp>
        <p:nvGrpSpPr>
          <p:cNvPr id="17441" name="Group 33"/>
          <p:cNvGrpSpPr>
            <a:grpSpLocks/>
          </p:cNvGrpSpPr>
          <p:nvPr/>
        </p:nvGrpSpPr>
        <p:grpSpPr bwMode="auto">
          <a:xfrm>
            <a:off x="405959" y="5128430"/>
            <a:ext cx="8090312" cy="1139651"/>
            <a:chOff x="122214" y="0"/>
            <a:chExt cx="11505948" cy="1620509"/>
          </a:xfrm>
        </p:grpSpPr>
        <p:sp>
          <p:nvSpPr>
            <p:cNvPr id="17442" name="AutoShape 34"/>
            <p:cNvSpPr>
              <a:spLocks/>
            </p:cNvSpPr>
            <p:nvPr/>
          </p:nvSpPr>
          <p:spPr bwMode="auto">
            <a:xfrm>
              <a:off x="7599183" y="514246"/>
              <a:ext cx="1236737" cy="57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sz="2400" dirty="0" smtClean="0">
                  <a:latin typeface="+mn-lt"/>
                  <a:cs typeface="Helvetica Light" charset="0"/>
                </a:rPr>
                <a:t>1.36</a:t>
              </a:r>
              <a:endParaRPr lang="en-US" sz="2400" dirty="0">
                <a:latin typeface="+mn-lt"/>
                <a:cs typeface="Helvetica Light" charset="0"/>
              </a:endParaRPr>
            </a:p>
          </p:txBody>
        </p:sp>
        <p:sp>
          <p:nvSpPr>
            <p:cNvPr id="17443" name="AutoShape 35"/>
            <p:cNvSpPr>
              <a:spLocks/>
            </p:cNvSpPr>
            <p:nvPr/>
          </p:nvSpPr>
          <p:spPr bwMode="auto">
            <a:xfrm>
              <a:off x="10124834" y="514244"/>
              <a:ext cx="1101495" cy="6813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r>
                <a:rPr lang="en-US" sz="2400" dirty="0" smtClean="0">
                  <a:latin typeface="+mn-lt"/>
                  <a:cs typeface="Helvetica Light" charset="0"/>
                </a:rPr>
                <a:t>0.96</a:t>
              </a:r>
              <a:endParaRPr lang="en-US" sz="2400" dirty="0">
                <a:latin typeface="+mn-lt"/>
                <a:cs typeface="Helvetica Light" charset="0"/>
              </a:endParaRPr>
            </a:p>
          </p:txBody>
        </p:sp>
        <p:sp>
          <p:nvSpPr>
            <p:cNvPr id="17444" name="Line 36"/>
            <p:cNvSpPr>
              <a:spLocks noChangeShapeType="1"/>
            </p:cNvSpPr>
            <p:nvPr/>
          </p:nvSpPr>
          <p:spPr bwMode="auto">
            <a:xfrm flipV="1">
              <a:off x="279393" y="1620509"/>
              <a:ext cx="11348769" cy="0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5" name="Line 37"/>
            <p:cNvSpPr>
              <a:spLocks noChangeShapeType="1"/>
            </p:cNvSpPr>
            <p:nvPr/>
          </p:nvSpPr>
          <p:spPr bwMode="auto">
            <a:xfrm flipV="1">
              <a:off x="2389131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6" name="Line 38"/>
            <p:cNvSpPr>
              <a:spLocks noChangeShapeType="1"/>
            </p:cNvSpPr>
            <p:nvPr/>
          </p:nvSpPr>
          <p:spPr bwMode="auto">
            <a:xfrm flipV="1">
              <a:off x="4684602" y="0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7" name="Line 39"/>
            <p:cNvSpPr>
              <a:spLocks noChangeShapeType="1"/>
            </p:cNvSpPr>
            <p:nvPr/>
          </p:nvSpPr>
          <p:spPr bwMode="auto">
            <a:xfrm flipV="1">
              <a:off x="6859425" y="23807"/>
              <a:ext cx="0" cy="1596702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sp>
          <p:nvSpPr>
            <p:cNvPr id="17448" name="Line 40"/>
            <p:cNvSpPr>
              <a:spLocks noChangeShapeType="1"/>
            </p:cNvSpPr>
            <p:nvPr/>
          </p:nvSpPr>
          <p:spPr bwMode="auto">
            <a:xfrm flipV="1">
              <a:off x="9267605" y="9523"/>
              <a:ext cx="0" cy="1598288"/>
            </a:xfrm>
            <a:prstGeom prst="line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1600">
                <a:latin typeface="+mn-lt"/>
                <a:cs typeface="Helvetica Light" charset="0"/>
              </a:endParaRPr>
            </a:p>
          </p:txBody>
        </p:sp>
        <p:pic>
          <p:nvPicPr>
            <p:cNvPr id="17449" name="Picture 41" descr="pasted-imag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4" y="250772"/>
              <a:ext cx="2020560" cy="129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Helvetica Light" charset="0"/>
              </a:rPr>
              <a:t>Encoding meaning in vector </a:t>
            </a:r>
            <a:r>
              <a:rPr lang="en-US" sz="3600" dirty="0" smtClean="0">
                <a:cs typeface="Helvetica Light" charset="0"/>
              </a:rPr>
              <a:t>differences</a:t>
            </a:r>
            <a:br>
              <a:rPr lang="en-US" sz="3600" dirty="0" smtClean="0">
                <a:cs typeface="Helvetica Light" charset="0"/>
              </a:rPr>
            </a:br>
            <a:r>
              <a:rPr lang="en-US" sz="2600" dirty="0">
                <a:solidFill>
                  <a:schemeClr val="accent4"/>
                </a:solidFill>
              </a:rPr>
              <a:t>[Pennington, Socher, and Manning, EMNLP 2014]</a:t>
            </a:r>
            <a:endParaRPr lang="en-US" sz="2600" dirty="0"/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2218884" y="5520954"/>
            <a:ext cx="1288611" cy="442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C82506"/>
                </a:solidFill>
                <a:latin typeface="+mn-lt"/>
                <a:cs typeface="Helvetica Light" charset="0"/>
              </a:rPr>
              <a:t>8.9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46" name="AutoShape 7"/>
          <p:cNvSpPr>
            <a:spLocks/>
          </p:cNvSpPr>
          <p:nvPr/>
        </p:nvSpPr>
        <p:spPr bwMode="auto">
          <a:xfrm>
            <a:off x="3731601" y="4331689"/>
            <a:ext cx="1288611" cy="442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C82506"/>
                </a:solidFill>
                <a:latin typeface="+mn-lt"/>
                <a:cs typeface="Helvetica Light" charset="0"/>
              </a:rPr>
              <a:t>7.8 x 10</a:t>
            </a:r>
            <a:r>
              <a:rPr lang="en-US" sz="2400" baseline="32000" dirty="0">
                <a:solidFill>
                  <a:srgbClr val="C82506"/>
                </a:solidFill>
                <a:latin typeface="+mn-lt"/>
                <a:cs typeface="Helvetica Light" charset="0"/>
              </a:rPr>
              <a:t>-4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47" name="AutoShape 7"/>
          <p:cNvSpPr>
            <a:spLocks/>
          </p:cNvSpPr>
          <p:nvPr/>
        </p:nvSpPr>
        <p:spPr bwMode="auto">
          <a:xfrm>
            <a:off x="5300345" y="4331689"/>
            <a:ext cx="1288611" cy="442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C82506"/>
                </a:solidFill>
                <a:latin typeface="+mn-lt"/>
                <a:cs typeface="Helvetica Light" charset="0"/>
              </a:rPr>
              <a:t>2.2 x 10</a:t>
            </a:r>
            <a:r>
              <a:rPr lang="en-US" sz="2400" baseline="32000" dirty="0">
                <a:solidFill>
                  <a:srgbClr val="C82506"/>
                </a:solidFill>
                <a:latin typeface="+mn-lt"/>
                <a:cs typeface="Helvetica Light" charset="0"/>
              </a:rPr>
              <a:t>-3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48" name="AutoShape 7"/>
          <p:cNvSpPr>
            <a:spLocks/>
          </p:cNvSpPr>
          <p:nvPr/>
        </p:nvSpPr>
        <p:spPr bwMode="auto">
          <a:xfrm>
            <a:off x="5300345" y="3429000"/>
            <a:ext cx="1288611" cy="442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C82506"/>
                </a:solidFill>
                <a:latin typeface="+mn-lt"/>
                <a:cs typeface="Helvetica Light" charset="0"/>
              </a:rPr>
              <a:t>3.0 x 10</a:t>
            </a:r>
            <a:r>
              <a:rPr lang="en-US" sz="2400" baseline="32000" dirty="0">
                <a:solidFill>
                  <a:srgbClr val="C82506"/>
                </a:solidFill>
                <a:latin typeface="+mn-lt"/>
                <a:cs typeface="Helvetica Light" charset="0"/>
              </a:rPr>
              <a:t>-3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49" name="AutoShape 24"/>
          <p:cNvSpPr>
            <a:spLocks/>
          </p:cNvSpPr>
          <p:nvPr/>
        </p:nvSpPr>
        <p:spPr bwMode="auto">
          <a:xfrm>
            <a:off x="7093194" y="3429000"/>
            <a:ext cx="1232584" cy="4345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0365C0"/>
                </a:solidFill>
                <a:latin typeface="+mn-lt"/>
                <a:cs typeface="Helvetica Light" charset="0"/>
              </a:rPr>
              <a:t>1.7 x 10</a:t>
            </a:r>
            <a:r>
              <a:rPr lang="en-US" sz="2400" baseline="32000" dirty="0">
                <a:solidFill>
                  <a:srgbClr val="0365C0"/>
                </a:solidFill>
                <a:latin typeface="+mn-lt"/>
                <a:cs typeface="Helvetica Light" charset="0"/>
              </a:rPr>
              <a:t>-5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50" name="AutoShape 24"/>
          <p:cNvSpPr>
            <a:spLocks/>
          </p:cNvSpPr>
          <p:nvPr/>
        </p:nvSpPr>
        <p:spPr bwMode="auto">
          <a:xfrm>
            <a:off x="7093194" y="4400264"/>
            <a:ext cx="1232584" cy="4345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0365C0"/>
                </a:solidFill>
                <a:latin typeface="+mn-lt"/>
                <a:cs typeface="Helvetica Light" charset="0"/>
              </a:rPr>
              <a:t>1.8 x 10</a:t>
            </a:r>
            <a:r>
              <a:rPr lang="en-US" sz="2400" baseline="32000" dirty="0">
                <a:solidFill>
                  <a:srgbClr val="0365C0"/>
                </a:solidFill>
                <a:latin typeface="+mn-lt"/>
                <a:cs typeface="Helvetica Light" charset="0"/>
              </a:rPr>
              <a:t>-5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51" name="AutoShape 24"/>
          <p:cNvSpPr>
            <a:spLocks/>
          </p:cNvSpPr>
          <p:nvPr/>
        </p:nvSpPr>
        <p:spPr bwMode="auto">
          <a:xfrm>
            <a:off x="3731601" y="3429000"/>
            <a:ext cx="1232584" cy="4345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0365C0"/>
                </a:solidFill>
                <a:latin typeface="+mn-lt"/>
                <a:cs typeface="Helvetica Light" charset="0"/>
              </a:rPr>
              <a:t>6.6 x 10</a:t>
            </a:r>
            <a:r>
              <a:rPr lang="en-US" sz="2400" baseline="32000" dirty="0">
                <a:solidFill>
                  <a:srgbClr val="0365C0"/>
                </a:solidFill>
                <a:latin typeface="+mn-lt"/>
                <a:cs typeface="Helvetica Light" charset="0"/>
              </a:rPr>
              <a:t>-5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52" name="AutoShape 24"/>
          <p:cNvSpPr>
            <a:spLocks/>
          </p:cNvSpPr>
          <p:nvPr/>
        </p:nvSpPr>
        <p:spPr bwMode="auto">
          <a:xfrm>
            <a:off x="3731601" y="5534669"/>
            <a:ext cx="1232584" cy="4345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sz="2400" dirty="0">
                <a:solidFill>
                  <a:srgbClr val="0365C0"/>
                </a:solidFill>
                <a:latin typeface="+mn-lt"/>
                <a:cs typeface="Helvetica Light" charset="0"/>
              </a:rPr>
              <a:t>8.5 x 10</a:t>
            </a:r>
            <a:r>
              <a:rPr lang="en-US" sz="2400" baseline="32000" dirty="0">
                <a:solidFill>
                  <a:srgbClr val="0365C0"/>
                </a:solidFill>
                <a:latin typeface="+mn-lt"/>
                <a:cs typeface="Helvetica Light" charset="0"/>
              </a:rPr>
              <a:t>-2</a:t>
            </a:r>
            <a:endParaRPr lang="en-US" dirty="0">
              <a:latin typeface="+mn-lt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69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40" y="508000"/>
            <a:ext cx="8567960" cy="863600"/>
          </a:xfrm>
        </p:spPr>
        <p:txBody>
          <a:bodyPr/>
          <a:lstStyle/>
          <a:p>
            <a:r>
              <a:rPr lang="en-US" sz="2800" dirty="0" err="1" smtClean="0"/>
              <a:t>GloVe</a:t>
            </a:r>
            <a:r>
              <a:rPr lang="en-US" sz="2800" dirty="0" smtClean="0"/>
              <a:t>: A new </a:t>
            </a:r>
            <a:r>
              <a:rPr lang="en-US" sz="2800" dirty="0"/>
              <a:t>model for learning </a:t>
            </a:r>
            <a:r>
              <a:rPr lang="en-US" sz="2800" dirty="0" smtClean="0"/>
              <a:t>word representations</a:t>
            </a:r>
            <a:br>
              <a:rPr lang="en-US" sz="2800" dirty="0" smtClean="0"/>
            </a:br>
            <a:r>
              <a:rPr lang="en-US" sz="2600" dirty="0">
                <a:solidFill>
                  <a:schemeClr val="accent4"/>
                </a:solidFill>
              </a:rPr>
              <a:t>[</a:t>
            </a:r>
            <a:r>
              <a:rPr lang="en-US" sz="2600" dirty="0" smtClean="0">
                <a:solidFill>
                  <a:schemeClr val="accent4"/>
                </a:solidFill>
              </a:rPr>
              <a:t>Pennington, Socher, and Manning, </a:t>
            </a:r>
            <a:r>
              <a:rPr lang="en-US" sz="2600" dirty="0">
                <a:solidFill>
                  <a:schemeClr val="accent4"/>
                </a:solidFill>
              </a:rPr>
              <a:t>EMNLP 2014]</a:t>
            </a:r>
          </a:p>
        </p:txBody>
      </p:sp>
      <p:pic>
        <p:nvPicPr>
          <p:cNvPr id="10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70" y="2532448"/>
            <a:ext cx="2754639" cy="47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7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70" y="3254670"/>
            <a:ext cx="4052587" cy="107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1240" y="4176126"/>
            <a:ext cx="8726857" cy="2465518"/>
            <a:chOff x="368905" y="4259262"/>
            <a:chExt cx="11869132" cy="2514600"/>
          </a:xfrm>
        </p:grpSpPr>
        <p:grpSp>
          <p:nvGrpSpPr>
            <p:cNvPr id="20482" name="Group 2"/>
            <p:cNvGrpSpPr>
              <a:grpSpLocks/>
            </p:cNvGrpSpPr>
            <p:nvPr/>
          </p:nvGrpSpPr>
          <p:grpSpPr bwMode="auto">
            <a:xfrm>
              <a:off x="7900318" y="4898101"/>
              <a:ext cx="4032919" cy="1494761"/>
              <a:chOff x="215133" y="0"/>
              <a:chExt cx="4218184" cy="2085396"/>
            </a:xfrm>
          </p:grpSpPr>
          <p:pic>
            <p:nvPicPr>
              <p:cNvPr id="20483" name="Picture 3" descr="f_plot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208" y="0"/>
                <a:ext cx="3309109" cy="2085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0484" name="Picture 4" descr="pasted-image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133" y="649602"/>
                <a:ext cx="711363" cy="4320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486" name="AutoShape 6"/>
            <p:cNvSpPr>
              <a:spLocks/>
            </p:cNvSpPr>
            <p:nvPr/>
          </p:nvSpPr>
          <p:spPr bwMode="auto">
            <a:xfrm>
              <a:off x="368905" y="4652321"/>
              <a:ext cx="11507383" cy="10564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3368" tIns="43368" rIns="43368" bIns="43368" anchor="ctr"/>
            <a:lstStyle/>
            <a:p>
              <a:pPr marL="133926" indent="-133926">
                <a:buSzPct val="100000"/>
                <a:buFontTx/>
                <a:buChar char="•"/>
                <a:defRPr/>
              </a:pPr>
              <a:endParaRPr lang="en-US" dirty="0">
                <a:cs typeface="Helvetica Light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732837" y="4259262"/>
              <a:ext cx="3505200" cy="2514600"/>
              <a:chOff x="8732837" y="4259262"/>
              <a:chExt cx="3505200" cy="2514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837" y="4792662"/>
                <a:ext cx="2789237" cy="170872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 bwMode="auto">
              <a:xfrm>
                <a:off x="11476037" y="4259262"/>
                <a:ext cx="762000" cy="2514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53008"/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37" y="4868862"/>
              <a:ext cx="6849709" cy="129556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5380" y="1600200"/>
            <a:ext cx="1288611" cy="12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45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/>
          </p:cNvSpPr>
          <p:nvPr/>
        </p:nvSpPr>
        <p:spPr bwMode="auto">
          <a:xfrm>
            <a:off x="370008" y="2160837"/>
            <a:ext cx="3691562" cy="4463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Nearest words to</a:t>
            </a:r>
            <a:r>
              <a:rPr lang="en-US" dirty="0">
                <a:solidFill>
                  <a:srgbClr val="0365C0"/>
                </a:solidFill>
                <a:latin typeface="+mn-lt"/>
                <a:cs typeface="Helvetica Light" charset="0"/>
              </a:rPr>
              <a:t> frog</a:t>
            </a:r>
            <a:r>
              <a:rPr lang="en-US" dirty="0">
                <a:latin typeface="+mn-lt"/>
                <a:cs typeface="Helvetica Light" charset="0"/>
              </a:rPr>
              <a:t>:</a:t>
            </a:r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29345" y="2661047"/>
            <a:ext cx="2986981" cy="35323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14" tIns="35714" rIns="35714" bIns="35714" anchor="ctr"/>
          <a:lstStyle/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1. frogs</a:t>
            </a:r>
          </a:p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2. toad</a:t>
            </a:r>
          </a:p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3. </a:t>
            </a:r>
            <a:r>
              <a:rPr lang="en-US" dirty="0" err="1">
                <a:latin typeface="+mn-lt"/>
                <a:cs typeface="Helvetica Light" charset="0"/>
              </a:rPr>
              <a:t>litoria</a:t>
            </a:r>
            <a:endParaRPr lang="en-US" dirty="0">
              <a:latin typeface="+mn-lt"/>
              <a:cs typeface="Helvetica Light" charset="0"/>
            </a:endParaRPr>
          </a:p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4. </a:t>
            </a:r>
            <a:r>
              <a:rPr lang="en-US" dirty="0" err="1">
                <a:latin typeface="+mn-lt"/>
                <a:cs typeface="Helvetica Light" charset="0"/>
              </a:rPr>
              <a:t>leptodactylidae</a:t>
            </a:r>
            <a:endParaRPr lang="en-US" dirty="0">
              <a:latin typeface="+mn-lt"/>
              <a:cs typeface="Helvetica Light" charset="0"/>
            </a:endParaRPr>
          </a:p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5. </a:t>
            </a:r>
            <a:r>
              <a:rPr lang="en-US" dirty="0" err="1">
                <a:latin typeface="+mn-lt"/>
                <a:cs typeface="Helvetica Light" charset="0"/>
              </a:rPr>
              <a:t>rana</a:t>
            </a:r>
            <a:endParaRPr lang="en-US" dirty="0">
              <a:latin typeface="+mn-lt"/>
              <a:cs typeface="Helvetica Light" charset="0"/>
            </a:endParaRPr>
          </a:p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6. lizard</a:t>
            </a:r>
          </a:p>
          <a:p>
            <a:pPr algn="l">
              <a:defRPr/>
            </a:pPr>
            <a:r>
              <a:rPr lang="en-US" dirty="0">
                <a:latin typeface="+mn-lt"/>
                <a:cs typeface="Helvetica Light" charset="0"/>
              </a:rPr>
              <a:t>7. </a:t>
            </a:r>
            <a:r>
              <a:rPr lang="en-US" dirty="0" err="1">
                <a:latin typeface="+mn-lt"/>
                <a:cs typeface="Helvetica Light" charset="0"/>
              </a:rPr>
              <a:t>eleutherodactylus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similarities</a:t>
            </a:r>
            <a:endParaRPr lang="en-US" dirty="0"/>
          </a:p>
        </p:txBody>
      </p:sp>
      <p:sp>
        <p:nvSpPr>
          <p:cNvPr id="12294" name="AutoShape 6"/>
          <p:cNvSpPr>
            <a:spLocks/>
          </p:cNvSpPr>
          <p:nvPr/>
        </p:nvSpPr>
        <p:spPr bwMode="auto">
          <a:xfrm>
            <a:off x="4779616" y="3615408"/>
            <a:ext cx="1417154" cy="4860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dirty="0" err="1">
                <a:latin typeface="+mn-lt"/>
                <a:cs typeface="Helvetica Light" charset="0"/>
              </a:rPr>
              <a:t>litoria</a:t>
            </a:r>
            <a:endParaRPr lang="en-US" dirty="0">
              <a:latin typeface="+mn-lt"/>
              <a:cs typeface="Helvetica Light" charset="0"/>
            </a:endParaRPr>
          </a:p>
        </p:txBody>
      </p:sp>
      <p:sp>
        <p:nvSpPr>
          <p:cNvPr id="12296" name="AutoShape 8"/>
          <p:cNvSpPr>
            <a:spLocks/>
          </p:cNvSpPr>
          <p:nvPr/>
        </p:nvSpPr>
        <p:spPr bwMode="auto">
          <a:xfrm>
            <a:off x="6558855" y="3615408"/>
            <a:ext cx="2294930" cy="4554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dirty="0" err="1">
                <a:latin typeface="+mn-lt"/>
                <a:cs typeface="Helvetica Light" charset="0"/>
              </a:rPr>
              <a:t>leptodactylidae</a:t>
            </a:r>
            <a:endParaRPr lang="en-US" dirty="0">
              <a:latin typeface="+mn-lt"/>
              <a:cs typeface="Helvetica Light" charset="0"/>
            </a:endParaRPr>
          </a:p>
        </p:txBody>
      </p:sp>
      <p:pic>
        <p:nvPicPr>
          <p:cNvPr id="12297" name="Picture 9" descr="ra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26" y="4624403"/>
            <a:ext cx="1421741" cy="14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8" name="AutoShape 10"/>
          <p:cNvSpPr>
            <a:spLocks/>
          </p:cNvSpPr>
          <p:nvPr/>
        </p:nvSpPr>
        <p:spPr bwMode="auto">
          <a:xfrm>
            <a:off x="4915793" y="5972845"/>
            <a:ext cx="723305" cy="4554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>
              <a:defRPr/>
            </a:pPr>
            <a:r>
              <a:rPr lang="en-US" dirty="0" err="1">
                <a:latin typeface="+mn-lt"/>
                <a:cs typeface="Helvetica Light" charset="0"/>
              </a:rPr>
              <a:t>rana</a:t>
            </a:r>
            <a:endParaRPr lang="en-US" dirty="0">
              <a:latin typeface="+mn-lt"/>
              <a:cs typeface="Helvetica Light" charset="0"/>
            </a:endParaRPr>
          </a:p>
        </p:txBody>
      </p:sp>
      <p:pic>
        <p:nvPicPr>
          <p:cNvPr id="12299" name="Picture 11" descr="Eleutherodactyl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141" y="4624404"/>
            <a:ext cx="1512717" cy="14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300" name="AutoShape 12"/>
          <p:cNvSpPr>
            <a:spLocks/>
          </p:cNvSpPr>
          <p:nvPr/>
        </p:nvSpPr>
        <p:spPr bwMode="auto">
          <a:xfrm>
            <a:off x="6476256" y="5972845"/>
            <a:ext cx="2629793" cy="4554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1834" tIns="41834" rIns="41834" bIns="41834" anchor="ctr"/>
          <a:lstStyle/>
          <a:p>
            <a:pPr algn="l">
              <a:defRPr/>
            </a:pPr>
            <a:r>
              <a:rPr lang="en-US" dirty="0" err="1">
                <a:latin typeface="+mn-lt"/>
                <a:cs typeface="Helvetica Light" charset="0"/>
              </a:rPr>
              <a:t>eleutherodactylus</a:t>
            </a:r>
            <a:endParaRPr lang="en-US" dirty="0">
              <a:latin typeface="+mn-lt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053" y="2158885"/>
            <a:ext cx="1176558" cy="1482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062" y="2158885"/>
            <a:ext cx="1677295" cy="14914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6218515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http://nlp.stanford.edu/projects/glove/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71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/>
      <p:bldP spid="12296" grpId="0"/>
      <p:bldP spid="12298" grpId="0"/>
      <p:bldP spid="1230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316621"/>
              </p:ext>
            </p:extLst>
          </p:nvPr>
        </p:nvGraphicFramePr>
        <p:xfrm>
          <a:off x="304645" y="1804000"/>
          <a:ext cx="8534712" cy="4452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089"/>
                <a:gridCol w="1680797"/>
                <a:gridCol w="1400664"/>
                <a:gridCol w="1746162"/>
              </a:tblGrid>
              <a:tr h="10459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Model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Dimensions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Corpus size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Performance</a:t>
                      </a:r>
                    </a:p>
                    <a:p>
                      <a:pPr algn="r"/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Syn</a:t>
                      </a:r>
                      <a:r>
                        <a:rPr lang="en-US" sz="2000" dirty="0" smtClean="0"/>
                        <a:t> + </a:t>
                      </a:r>
                      <a:r>
                        <a:rPr lang="en-US" sz="2000" dirty="0" err="1" smtClean="0"/>
                        <a:t>Sem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</a:tr>
              <a:tr h="567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CBOW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Mikolov</a:t>
                      </a:r>
                      <a:r>
                        <a:rPr lang="en-US" sz="2000" baseline="0" dirty="0" smtClean="0"/>
                        <a:t> et al. 2013b)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300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1.6 billion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36.1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</a:tr>
              <a:tr h="567816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GloVe</a:t>
                      </a:r>
                      <a:r>
                        <a:rPr lang="en-US" sz="2000" b="1" dirty="0" smtClean="0"/>
                        <a:t> (this work)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300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1.6 billion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70.3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</a:tr>
              <a:tr h="567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CBOW (M et al. 2013b, by us)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300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6 billion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65.7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</a:tr>
              <a:tr h="567816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GloVe</a:t>
                      </a:r>
                      <a:r>
                        <a:rPr lang="en-US" sz="2000" b="1" dirty="0" smtClean="0"/>
                        <a:t> (this work)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300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6 billion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71.7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</a:tr>
              <a:tr h="567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CBOW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Mikolov</a:t>
                      </a:r>
                      <a:r>
                        <a:rPr lang="en-US" sz="2000" baseline="0" dirty="0" smtClean="0"/>
                        <a:t> et al. 2013b)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1000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6 billion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63.7</a:t>
                      </a:r>
                      <a:endParaRPr lang="en-US" sz="2000" dirty="0"/>
                    </a:p>
                  </a:txBody>
                  <a:tcPr marL="67232" marR="67232" marT="44828" marB="44828"/>
                </a:tc>
              </a:tr>
              <a:tr h="567816">
                <a:tc>
                  <a:txBody>
                    <a:bodyPr/>
                    <a:lstStyle/>
                    <a:p>
                      <a:r>
                        <a:rPr lang="en-US" sz="2000" b="1" dirty="0" err="1" smtClean="0"/>
                        <a:t>GloVe</a:t>
                      </a:r>
                      <a:r>
                        <a:rPr lang="en-US" sz="2000" b="1" dirty="0" smtClean="0"/>
                        <a:t> (this work)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300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42 billion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75.0</a:t>
                      </a:r>
                      <a:endParaRPr lang="en-US" sz="2000" b="1" dirty="0"/>
                    </a:p>
                  </a:txBody>
                  <a:tcPr marL="67232" marR="67232" marT="44828" marB="44828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analogy task   </a:t>
            </a:r>
            <a:r>
              <a:rPr lang="en-US" sz="2600" dirty="0">
                <a:solidFill>
                  <a:srgbClr val="177245"/>
                </a:solidFill>
              </a:rPr>
              <a:t>[</a:t>
            </a:r>
            <a:r>
              <a:rPr lang="en-US" sz="2600" dirty="0" err="1">
                <a:solidFill>
                  <a:srgbClr val="177245"/>
                </a:solidFill>
              </a:rPr>
              <a:t>Mikolov</a:t>
            </a:r>
            <a:r>
              <a:rPr lang="en-US" sz="2600" dirty="0">
                <a:solidFill>
                  <a:srgbClr val="177245"/>
                </a:solidFill>
              </a:rPr>
              <a:t>, </a:t>
            </a:r>
            <a:r>
              <a:rPr lang="en-US" sz="2600" dirty="0" err="1">
                <a:solidFill>
                  <a:srgbClr val="177245"/>
                </a:solidFill>
              </a:rPr>
              <a:t>Yih</a:t>
            </a:r>
            <a:r>
              <a:rPr lang="en-US" sz="2600" dirty="0">
                <a:solidFill>
                  <a:srgbClr val="177245"/>
                </a:solidFill>
              </a:rPr>
              <a:t> &amp; Zweig 2013a]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01929" y="3951988"/>
            <a:ext cx="8796168" cy="5977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75301" tIns="37650" rIns="75301" bIns="376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53008"/>
            <a:endParaRPr lang="en-US" sz="12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01929" y="3428999"/>
            <a:ext cx="8796168" cy="5229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75301" tIns="37650" rIns="75301" bIns="376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53008"/>
            <a:endParaRPr lang="en-US" sz="12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9876" y="4549690"/>
            <a:ext cx="8796168" cy="5977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75301" tIns="37650" rIns="75301" bIns="376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53008"/>
            <a:endParaRPr lang="en-US" sz="12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5902" y="5072678"/>
            <a:ext cx="8796168" cy="5977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75301" tIns="37650" rIns="75301" bIns="376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53008"/>
            <a:endParaRPr lang="en-US" sz="12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5902" y="5670380"/>
            <a:ext cx="8796168" cy="5977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75301" tIns="37650" rIns="75301" bIns="376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53008"/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94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GloVe</a:t>
            </a:r>
            <a:r>
              <a:rPr lang="en-US" dirty="0" smtClean="0"/>
              <a:t> </a:t>
            </a:r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942" b="-2784"/>
          <a:stretch/>
        </p:blipFill>
        <p:spPr>
          <a:xfrm>
            <a:off x="1811421" y="1443789"/>
            <a:ext cx="5269832" cy="4318000"/>
          </a:xfrm>
        </p:spPr>
      </p:pic>
      <p:sp>
        <p:nvSpPr>
          <p:cNvPr id="6" name="Rectangle 5"/>
          <p:cNvSpPr/>
          <p:nvPr/>
        </p:nvSpPr>
        <p:spPr>
          <a:xfrm>
            <a:off x="457200" y="6107668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http://nlp.stanford.edu/projects/glove/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Glove Visualizations: Company - CEO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493" t="82" r="-21915"/>
          <a:stretch/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  <a:cs typeface="宋体" charset="0"/>
              </a:rPr>
              <a:t>Example of manual thesaurus </a:t>
            </a:r>
          </a:p>
        </p:txBody>
      </p:sp>
      <p:pic>
        <p:nvPicPr>
          <p:cNvPr id="53251" name="Picture 3" descr="medlineexpans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01800"/>
            <a:ext cx="8305800" cy="4845050"/>
          </a:xfrm>
          <a:noFill/>
        </p:spPr>
      </p:pic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9.2.2</a:t>
            </a:r>
          </a:p>
        </p:txBody>
      </p:sp>
    </p:spTree>
    <p:extLst>
      <p:ext uri="{BB962C8B-B14F-4D97-AF65-F5344CB8AC3E}">
        <p14:creationId xmlns:p14="http://schemas.microsoft.com/office/powerpoint/2010/main" val="37246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Glove Visualizations: Superlatives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871" t="-132" r="-18668" b="-1564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7D21-1A0D-7B4F-8D04-A0C0890B821E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C78D0-EACD-4646-A4C1-82BCC9602BE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Information Retrieval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Application is just beginning – there’s almost nothing to go on</a:t>
            </a:r>
          </a:p>
          <a:p>
            <a:r>
              <a:rPr lang="en-US" sz="2400" dirty="0" smtClean="0"/>
              <a:t>Google’s </a:t>
            </a:r>
            <a:r>
              <a:rPr lang="en-US" sz="2400" dirty="0" err="1" smtClean="0"/>
              <a:t>RankBrain</a:t>
            </a:r>
            <a:r>
              <a:rPr lang="en-US" sz="2400" dirty="0" smtClean="0"/>
              <a:t> – almost nothing is publicly known</a:t>
            </a:r>
          </a:p>
          <a:p>
            <a:pPr lvl="1"/>
            <a:r>
              <a:rPr lang="en-US" dirty="0" smtClean="0"/>
              <a:t>Bloomberg article by Jack Clark (Oct 26, 2015): </a:t>
            </a:r>
            <a:r>
              <a:rPr lang="en-US" sz="1800" dirty="0" smtClean="0">
                <a:hlinkClick r:id="rId3"/>
              </a:rPr>
              <a:t>http://www.bloomberg.com/news/articles/2015-10-26/google-turning-its-lucrative-web-search-over-to-ai-machines</a:t>
            </a:r>
            <a:endParaRPr lang="en-US" sz="1800" dirty="0" smtClean="0"/>
          </a:p>
          <a:p>
            <a:r>
              <a:rPr lang="en-US" sz="2400" dirty="0" smtClean="0"/>
              <a:t>SIGIR workshop this summer!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Early paper from Bing seems most interesting for now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886200"/>
            <a:ext cx="663907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4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application to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457200">
              <a:buNone/>
            </a:pPr>
            <a:r>
              <a:rPr lang="en-US" sz="2400" dirty="0" err="1" smtClean="0">
                <a:solidFill>
                  <a:schemeClr val="accent3"/>
                </a:solidFill>
              </a:rPr>
              <a:t>Nalisnick</a:t>
            </a:r>
            <a:r>
              <a:rPr lang="en-US" sz="2400" dirty="0" smtClean="0">
                <a:solidFill>
                  <a:schemeClr val="accent3"/>
                </a:solidFill>
              </a:rPr>
              <a:t>, </a:t>
            </a:r>
            <a:r>
              <a:rPr lang="en-US" sz="2400" dirty="0" err="1" smtClean="0">
                <a:solidFill>
                  <a:schemeClr val="accent3"/>
                </a:solidFill>
              </a:rPr>
              <a:t>Mitra</a:t>
            </a:r>
            <a:r>
              <a:rPr lang="en-US" sz="2400" dirty="0" smtClean="0">
                <a:solidFill>
                  <a:schemeClr val="accent3"/>
                </a:solidFill>
              </a:rPr>
              <a:t>, </a:t>
            </a:r>
            <a:r>
              <a:rPr lang="en-US" sz="2400" dirty="0" err="1" smtClean="0">
                <a:solidFill>
                  <a:schemeClr val="accent3"/>
                </a:solidFill>
              </a:rPr>
              <a:t>Craswell</a:t>
            </a:r>
            <a:r>
              <a:rPr lang="en-US" sz="2400" dirty="0" smtClean="0">
                <a:solidFill>
                  <a:schemeClr val="accent3"/>
                </a:solidFill>
              </a:rPr>
              <a:t> &amp; </a:t>
            </a:r>
            <a:r>
              <a:rPr lang="en-US" sz="2400" dirty="0" err="1" smtClean="0">
                <a:solidFill>
                  <a:schemeClr val="accent3"/>
                </a:solidFill>
              </a:rPr>
              <a:t>Caruana</a:t>
            </a:r>
            <a:r>
              <a:rPr lang="en-US" sz="2400" dirty="0" smtClean="0">
                <a:solidFill>
                  <a:schemeClr val="accent3"/>
                </a:solidFill>
              </a:rPr>
              <a:t>. 2016. Improving Document Ranking with Dual Word Embeddings. </a:t>
            </a:r>
            <a:r>
              <a:rPr lang="en-US" sz="2400" i="1" dirty="0" smtClean="0">
                <a:solidFill>
                  <a:schemeClr val="accent3"/>
                </a:solidFill>
              </a:rPr>
              <a:t>WWW 2016 </a:t>
            </a:r>
            <a:r>
              <a:rPr lang="en-US" sz="2400" i="1" dirty="0">
                <a:solidFill>
                  <a:schemeClr val="accent3"/>
                </a:solidFill>
              </a:rPr>
              <a:t>Companion. </a:t>
            </a:r>
            <a:r>
              <a:rPr lang="en-US" sz="2200" dirty="0">
                <a:solidFill>
                  <a:schemeClr val="accent3"/>
                </a:solidFill>
                <a:hlinkClick r:id="rId3"/>
              </a:rPr>
              <a:t>http://</a:t>
            </a:r>
            <a:r>
              <a:rPr lang="en-US" sz="2200" dirty="0" smtClean="0">
                <a:solidFill>
                  <a:schemeClr val="accent3"/>
                </a:solidFill>
                <a:hlinkClick r:id="rId3"/>
              </a:rPr>
              <a:t>research.microsoft.com/pubs/260867/pp1291-Nalisnick.pdf</a:t>
            </a:r>
            <a:r>
              <a:rPr lang="en-US" sz="2200" dirty="0" smtClean="0">
                <a:solidFill>
                  <a:schemeClr val="accent3"/>
                </a:solidFill>
              </a:rPr>
              <a:t> </a:t>
            </a:r>
          </a:p>
          <a:p>
            <a:pPr marL="0" indent="-457200">
              <a:buNone/>
            </a:pPr>
            <a:r>
              <a:rPr lang="en-US" sz="2400" dirty="0" err="1" smtClean="0">
                <a:solidFill>
                  <a:schemeClr val="accent3"/>
                </a:solidFill>
              </a:rPr>
              <a:t>Mitra</a:t>
            </a:r>
            <a:r>
              <a:rPr lang="en-US" sz="2400" dirty="0" smtClean="0">
                <a:solidFill>
                  <a:schemeClr val="accent3"/>
                </a:solidFill>
              </a:rPr>
              <a:t>, </a:t>
            </a:r>
            <a:r>
              <a:rPr lang="en-US" sz="2400" dirty="0" err="1" smtClean="0">
                <a:solidFill>
                  <a:schemeClr val="accent3"/>
                </a:solidFill>
              </a:rPr>
              <a:t>Nalisnick</a:t>
            </a:r>
            <a:r>
              <a:rPr lang="en-US" sz="2400" dirty="0" smtClean="0">
                <a:solidFill>
                  <a:schemeClr val="accent3"/>
                </a:solidFill>
              </a:rPr>
              <a:t>, </a:t>
            </a:r>
            <a:r>
              <a:rPr lang="en-US" sz="2400" dirty="0" err="1" smtClean="0">
                <a:solidFill>
                  <a:schemeClr val="accent3"/>
                </a:solidFill>
              </a:rPr>
              <a:t>Craswell</a:t>
            </a:r>
            <a:r>
              <a:rPr lang="en-US" sz="2400" dirty="0" smtClean="0">
                <a:solidFill>
                  <a:schemeClr val="accent3"/>
                </a:solidFill>
              </a:rPr>
              <a:t> &amp; </a:t>
            </a:r>
            <a:r>
              <a:rPr lang="en-US" sz="2400" dirty="0" err="1" smtClean="0">
                <a:solidFill>
                  <a:schemeClr val="accent3"/>
                </a:solidFill>
              </a:rPr>
              <a:t>Caruana</a:t>
            </a:r>
            <a:r>
              <a:rPr lang="en-US" sz="2400" dirty="0" smtClean="0">
                <a:solidFill>
                  <a:schemeClr val="accent3"/>
                </a:solidFill>
              </a:rPr>
              <a:t>. 2016. A Dual Embedding Space Model for Document Ranking. </a:t>
            </a:r>
            <a:r>
              <a:rPr lang="pt-BR" sz="2400" b="1" dirty="0">
                <a:solidFill>
                  <a:schemeClr val="accent3"/>
                </a:solidFill>
                <a:hlinkClick r:id="rId4"/>
              </a:rPr>
              <a:t>arXiv:1602.01137</a:t>
            </a:r>
            <a:r>
              <a:rPr lang="pt-BR" sz="2400" b="1" dirty="0">
                <a:solidFill>
                  <a:schemeClr val="accent3"/>
                </a:solidFill>
              </a:rPr>
              <a:t> [</a:t>
            </a:r>
            <a:r>
              <a:rPr lang="pt-BR" sz="2400" b="1" dirty="0" err="1">
                <a:solidFill>
                  <a:schemeClr val="accent3"/>
                </a:solidFill>
              </a:rPr>
              <a:t>cs.IR</a:t>
            </a:r>
            <a:r>
              <a:rPr lang="pt-BR" sz="2400" b="1" dirty="0" smtClean="0">
                <a:solidFill>
                  <a:schemeClr val="accent3"/>
                </a:solidFill>
              </a:rPr>
              <a:t>]</a:t>
            </a:r>
          </a:p>
          <a:p>
            <a:pPr marL="0" indent="-457200">
              <a:buNone/>
            </a:pPr>
            <a:endParaRPr lang="en-US" sz="2400" dirty="0" smtClean="0">
              <a:solidFill>
                <a:schemeClr val="accent3"/>
              </a:solidFill>
            </a:endParaRPr>
          </a:p>
          <a:p>
            <a:pPr marL="0" indent="-457200">
              <a:buNone/>
            </a:pPr>
            <a:r>
              <a:rPr lang="en-US" sz="2400" dirty="0" smtClean="0"/>
              <a:t>Builds on BM25 model idea of “aboutness”</a:t>
            </a:r>
          </a:p>
          <a:p>
            <a:r>
              <a:rPr lang="en-US" sz="2400" dirty="0" smtClean="0"/>
              <a:t>Not just term repetition indicating aboutness</a:t>
            </a:r>
          </a:p>
          <a:p>
            <a:r>
              <a:rPr lang="en-US" sz="2400" dirty="0" smtClean="0"/>
              <a:t>Relationship between query terms and </a:t>
            </a:r>
            <a:r>
              <a:rPr lang="en-US" sz="2400" i="1" dirty="0" smtClean="0"/>
              <a:t>all </a:t>
            </a:r>
            <a:r>
              <a:rPr lang="en-US" sz="2400" dirty="0" smtClean="0"/>
              <a:t>terms in the document indicates aboutness </a:t>
            </a:r>
            <a:r>
              <a:rPr lang="en-US" sz="2400" dirty="0" smtClean="0">
                <a:solidFill>
                  <a:schemeClr val="accent5"/>
                </a:solidFill>
              </a:rPr>
              <a:t>(BM25 uses only query terms)</a:t>
            </a:r>
          </a:p>
          <a:p>
            <a:pPr marL="0" indent="0">
              <a:buNone/>
            </a:pPr>
            <a:r>
              <a:rPr lang="en-US" sz="2400" dirty="0" smtClean="0"/>
              <a:t>Makes clever argument for different use of word and context vectors in word2vec’s CBOW/SGNS or </a:t>
            </a:r>
            <a:r>
              <a:rPr lang="en-US" sz="2400" dirty="0" err="1" smtClean="0"/>
              <a:t>GloVe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2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document aboutness: </a:t>
            </a:r>
            <a:br>
              <a:rPr lang="en-US" dirty="0" smtClean="0"/>
            </a:br>
            <a:r>
              <a:rPr lang="en-US" dirty="0" smtClean="0"/>
              <a:t>Results from a search for </a:t>
            </a:r>
            <a:r>
              <a:rPr lang="en-US" dirty="0" smtClean="0">
                <a:solidFill>
                  <a:schemeClr val="accent6"/>
                </a:solidFill>
              </a:rPr>
              <a:t>Albuquerque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68" y="4286910"/>
            <a:ext cx="5343332" cy="2418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68" y="1600200"/>
            <a:ext cx="5343332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600200"/>
            <a:ext cx="660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d</a:t>
            </a:r>
            <a:r>
              <a:rPr lang="en-US" sz="4000" baseline="-25000" dirty="0" smtClean="0"/>
              <a:t>1</a:t>
            </a:r>
            <a:endParaRPr lang="en-US" sz="4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4286910"/>
            <a:ext cx="660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d</a:t>
            </a:r>
            <a:r>
              <a:rPr lang="en-US" sz="4000" baseline="-25000" dirty="0" smtClean="0"/>
              <a:t>2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2016867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2 word embeddings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51848"/>
            <a:ext cx="5727698" cy="4043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050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CBOW model with 1 word of context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793" y="399913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Context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word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4320" y="3999131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Focus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word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2895600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</a:rPr>
              <a:t>IN</a:t>
            </a:r>
            <a:r>
              <a:rPr lang="en-US" dirty="0" smtClean="0">
                <a:solidFill>
                  <a:schemeClr val="accent5"/>
                </a:solidFill>
              </a:rPr>
              <a:t/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Embeddings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for context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words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6800" y="2895600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</a:t>
            </a:r>
            <a:r>
              <a:rPr lang="en-US" baseline="-25000" dirty="0" smtClean="0">
                <a:solidFill>
                  <a:schemeClr val="accent5"/>
                </a:solidFill>
              </a:rPr>
              <a:t>OUT</a:t>
            </a:r>
            <a:r>
              <a:rPr lang="en-US" dirty="0" smtClean="0">
                <a:solidFill>
                  <a:schemeClr val="accent5"/>
                </a:solidFill>
              </a:rPr>
              <a:t/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Embeddings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for focus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words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4345" y="5848599"/>
            <a:ext cx="301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can gain by using these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two embeddings differently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3124200" y="4800600"/>
            <a:ext cx="1187449" cy="1047999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4311649" y="4800600"/>
            <a:ext cx="1098551" cy="1047999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57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2 word embeddings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3" y="1905000"/>
            <a:ext cx="7966193" cy="39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60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Embedding Space Model (DESM)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model</a:t>
            </a:r>
          </a:p>
          <a:p>
            <a:r>
              <a:rPr lang="en-US" dirty="0" smtClean="0"/>
              <a:t>A document is represented by the centroid of its word vectors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Query-document similarity is average over query words of cosine similarity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039012"/>
            <a:ext cx="7239000" cy="1508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62512"/>
            <a:ext cx="4279900" cy="15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9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 Model (DESM)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works best is to use the OUT vectors for the document and the IN vectors for the query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way similarity measures </a:t>
            </a:r>
            <a:r>
              <a:rPr lang="en-US" i="1" dirty="0" smtClean="0"/>
              <a:t>aboutness</a:t>
            </a:r>
            <a:r>
              <a:rPr lang="en-US" dirty="0" smtClean="0"/>
              <a:t> – words that appear with this word – which is more useful in this context than </a:t>
            </a:r>
            <a:r>
              <a:rPr lang="en-US" i="1" dirty="0" smtClean="0"/>
              <a:t>(distributional) semantic similarity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97396"/>
            <a:ext cx="7467600" cy="10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8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CBOW from either</a:t>
            </a:r>
          </a:p>
          <a:p>
            <a:pPr lvl="1"/>
            <a:r>
              <a:rPr lang="en-US" dirty="0" smtClean="0"/>
              <a:t>600 million Bing queries</a:t>
            </a:r>
          </a:p>
          <a:p>
            <a:pPr lvl="1"/>
            <a:r>
              <a:rPr lang="en-US" dirty="0" smtClean="0"/>
              <a:t>342 million web document sentences</a:t>
            </a:r>
          </a:p>
          <a:p>
            <a:r>
              <a:rPr lang="en-US" dirty="0" smtClean="0"/>
              <a:t>Test on 7,741 randomly sampled Bing queries</a:t>
            </a:r>
          </a:p>
          <a:p>
            <a:pPr lvl="1"/>
            <a:r>
              <a:rPr lang="en-US" dirty="0" smtClean="0"/>
              <a:t>5 level </a:t>
            </a:r>
            <a:r>
              <a:rPr lang="en-US" dirty="0" err="1" smtClean="0"/>
              <a:t>eval</a:t>
            </a:r>
            <a:r>
              <a:rPr lang="en-US" dirty="0" smtClean="0"/>
              <a:t> (Perfect, Excellent, Good, Fair, Bad)</a:t>
            </a:r>
          </a:p>
          <a:p>
            <a:r>
              <a:rPr lang="en-US" dirty="0" smtClean="0"/>
              <a:t>Two approaches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DESM model to </a:t>
            </a:r>
            <a:r>
              <a:rPr lang="en-US" dirty="0" err="1" smtClean="0"/>
              <a:t>rerank</a:t>
            </a:r>
            <a:r>
              <a:rPr lang="en-US" dirty="0" smtClean="0"/>
              <a:t> top results from BM25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DESM alone or a mixture model of it and BM25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562600"/>
            <a:ext cx="6781800" cy="8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reranking </a:t>
            </a:r>
            <a:r>
              <a:rPr lang="en-US" i="1" dirty="0" smtClean="0"/>
              <a:t>k-</a:t>
            </a:r>
            <a:r>
              <a:rPr lang="en-US" dirty="0" smtClean="0"/>
              <a:t>best list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Pretty decent gains – e.g., 2% for NDCG@3</a:t>
            </a:r>
          </a:p>
          <a:p>
            <a:pPr marL="0" indent="0">
              <a:buNone/>
            </a:pPr>
            <a:r>
              <a:rPr lang="en-US" dirty="0" smtClean="0"/>
              <a:t>Gains are bigger for model trained on queries than docs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0" y="2133600"/>
            <a:ext cx="877263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  <a:cs typeface="宋体" charset="0"/>
              </a:rPr>
              <a:t>Thesaurus-based query expansion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200" dirty="0">
                <a:latin typeface="Calibri" charset="0"/>
                <a:ea typeface="宋体" charset="0"/>
                <a:cs typeface="宋体" charset="0"/>
              </a:rPr>
              <a:t>For each </a:t>
            </a:r>
            <a:r>
              <a:rPr lang="en-US" altLang="zh-CN" sz="2200" dirty="0" smtClean="0">
                <a:latin typeface="Calibri" charset="0"/>
                <a:ea typeface="宋体" charset="0"/>
                <a:cs typeface="宋体" charset="0"/>
              </a:rPr>
              <a:t>term </a:t>
            </a:r>
            <a:r>
              <a:rPr lang="en-US" altLang="zh-CN" sz="2200" i="1" dirty="0" smtClean="0">
                <a:latin typeface="Calibri" charset="0"/>
                <a:ea typeface="宋体" charset="0"/>
                <a:cs typeface="宋体" charset="0"/>
              </a:rPr>
              <a:t>t</a:t>
            </a:r>
            <a:r>
              <a:rPr lang="en-US" altLang="zh-CN" sz="2200" dirty="0" smtClean="0">
                <a:latin typeface="Calibri" charset="0"/>
                <a:ea typeface="宋体" charset="0"/>
                <a:cs typeface="宋体" charset="0"/>
              </a:rPr>
              <a:t> </a:t>
            </a:r>
            <a:r>
              <a:rPr lang="en-US" altLang="zh-CN" sz="2200" dirty="0">
                <a:latin typeface="Calibri" charset="0"/>
                <a:ea typeface="宋体" charset="0"/>
                <a:cs typeface="宋体" charset="0"/>
              </a:rPr>
              <a:t>in a query, expand the query with synonyms and related words of </a:t>
            </a:r>
            <a:r>
              <a:rPr lang="en-US" altLang="zh-CN" sz="2200" i="1" dirty="0">
                <a:latin typeface="Calibri" charset="0"/>
                <a:ea typeface="宋体" charset="0"/>
                <a:cs typeface="宋体" charset="0"/>
              </a:rPr>
              <a:t>t</a:t>
            </a:r>
            <a:r>
              <a:rPr lang="en-US" altLang="zh-CN" sz="2200" dirty="0">
                <a:latin typeface="Calibri" charset="0"/>
                <a:ea typeface="宋体" charset="0"/>
                <a:cs typeface="宋体" charset="0"/>
              </a:rPr>
              <a:t> from the thesaurus</a:t>
            </a:r>
          </a:p>
          <a:p>
            <a:pPr lvl="1" eaLnBrk="1" hangingPunct="1"/>
            <a:r>
              <a:rPr lang="en-US" altLang="zh-CN" sz="2000" dirty="0">
                <a:latin typeface="Calibri" charset="0"/>
                <a:ea typeface="宋体" charset="0"/>
                <a:cs typeface="宋体" charset="0"/>
              </a:rPr>
              <a:t>feline </a:t>
            </a:r>
            <a:r>
              <a:rPr lang="en-US" altLang="zh-CN" sz="2000" dirty="0">
                <a:latin typeface="Calibri" charset="0"/>
                <a:ea typeface="宋体" charset="0"/>
                <a:cs typeface="Arial" charset="0"/>
              </a:rPr>
              <a:t>→ feline cat</a:t>
            </a:r>
          </a:p>
          <a:p>
            <a:pPr eaLnBrk="1" hangingPunct="1"/>
            <a:r>
              <a:rPr lang="en-US" altLang="zh-CN" sz="2200" dirty="0">
                <a:solidFill>
                  <a:srgbClr val="C00000"/>
                </a:solidFill>
                <a:latin typeface="Calibri" charset="0"/>
                <a:ea typeface="宋体" charset="0"/>
                <a:cs typeface="宋体" charset="0"/>
              </a:rPr>
              <a:t>May weight added terms less than original query terms.</a:t>
            </a:r>
          </a:p>
          <a:p>
            <a:pPr eaLnBrk="1" hangingPunct="1"/>
            <a:r>
              <a:rPr lang="en-US" altLang="zh-CN" sz="2200" dirty="0">
                <a:latin typeface="Calibri" charset="0"/>
                <a:ea typeface="宋体" charset="0"/>
                <a:cs typeface="宋体" charset="0"/>
              </a:rPr>
              <a:t>Generally increases recall</a:t>
            </a:r>
          </a:p>
          <a:p>
            <a:pPr eaLnBrk="1" hangingPunct="1"/>
            <a:r>
              <a:rPr lang="en-US" altLang="zh-CN" sz="2200" dirty="0">
                <a:solidFill>
                  <a:srgbClr val="C00000"/>
                </a:solidFill>
                <a:latin typeface="Calibri" charset="0"/>
                <a:ea typeface="宋体" charset="0"/>
                <a:cs typeface="宋体" charset="0"/>
              </a:rPr>
              <a:t>Widely used in many science/engineering fields</a:t>
            </a:r>
          </a:p>
          <a:p>
            <a:pPr eaLnBrk="1" hangingPunct="1"/>
            <a:r>
              <a:rPr lang="en-US" altLang="zh-CN" sz="2200" dirty="0">
                <a:latin typeface="Calibri" charset="0"/>
                <a:ea typeface="宋体" charset="0"/>
                <a:cs typeface="宋体" charset="0"/>
              </a:rPr>
              <a:t>May significantly decrease precision, particularly with ambiguous terms.</a:t>
            </a:r>
          </a:p>
          <a:p>
            <a:pPr lvl="1" eaLnBrk="1" hangingPunct="1"/>
            <a:r>
              <a:rPr lang="en-US" altLang="zh-CN" sz="2000" dirty="0">
                <a:latin typeface="Calibri" charset="0"/>
                <a:ea typeface="宋体" charset="0"/>
                <a:cs typeface="宋体" charset="0"/>
              </a:rPr>
              <a:t>“interest rate” </a:t>
            </a:r>
            <a:r>
              <a:rPr lang="en-US" altLang="zh-CN" sz="2000" dirty="0">
                <a:latin typeface="Calibri" charset="0"/>
                <a:ea typeface="宋体" charset="0"/>
                <a:cs typeface="宋体" charset="0"/>
                <a:sym typeface="Symbol" charset="0"/>
              </a:rPr>
              <a:t> “interest rate fascinate evaluate”</a:t>
            </a:r>
          </a:p>
          <a:p>
            <a:pPr eaLnBrk="1" hangingPunct="1"/>
            <a:r>
              <a:rPr lang="en-US" altLang="zh-CN" sz="2200" dirty="0">
                <a:solidFill>
                  <a:srgbClr val="C00000"/>
                </a:solidFill>
                <a:latin typeface="Calibri" charset="0"/>
                <a:ea typeface="宋体" charset="0"/>
                <a:cs typeface="宋体" charset="0"/>
              </a:rPr>
              <a:t>There is a high cost of manually producing a thesaurus</a:t>
            </a:r>
          </a:p>
          <a:p>
            <a:pPr lvl="1" eaLnBrk="1" hangingPunct="1"/>
            <a:r>
              <a:rPr lang="en-US" altLang="zh-CN" sz="2000" dirty="0">
                <a:solidFill>
                  <a:srgbClr val="C00000"/>
                </a:solidFill>
                <a:latin typeface="Calibri" charset="0"/>
                <a:ea typeface="宋体" charset="0"/>
                <a:cs typeface="宋体" charset="0"/>
              </a:rPr>
              <a:t>And for updating it for scientific changes</a:t>
            </a:r>
          </a:p>
        </p:txBody>
      </p:sp>
      <p:sp>
        <p:nvSpPr>
          <p:cNvPr id="5427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9.2.2</a:t>
            </a:r>
          </a:p>
        </p:txBody>
      </p:sp>
    </p:spTree>
    <p:extLst>
      <p:ext uri="{BB962C8B-B14F-4D97-AF65-F5344CB8AC3E}">
        <p14:creationId xmlns:p14="http://schemas.microsoft.com/office/powerpoint/2010/main" val="3004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whole ranking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828800"/>
            <a:ext cx="8915400" cy="36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2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explanation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IN-OUT has some ability to prefer Relevant to close-by (judged) non-relevant, but it’s scores induce too much noise vs. BM25 to be usable alone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0500" y="2057400"/>
            <a:ext cx="8763000" cy="2902148"/>
            <a:chOff x="0" y="1974652"/>
            <a:chExt cx="9144000" cy="31695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74652"/>
              <a:ext cx="9144000" cy="29086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800600"/>
              <a:ext cx="8839200" cy="343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33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DESM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DESM is a weak ranker but effective at finding subtler similarities/aboutness</a:t>
            </a:r>
          </a:p>
          <a:p>
            <a:r>
              <a:rPr lang="en-US" dirty="0" smtClean="0"/>
              <a:t>It is effective at, but only at, ranking at least somewhat relevant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7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Embed all the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Word embeddings are </a:t>
            </a:r>
            <a:r>
              <a:rPr lang="en-US" dirty="0" smtClean="0"/>
              <a:t>the </a:t>
            </a:r>
            <a:r>
              <a:rPr lang="en-US" dirty="0" smtClean="0"/>
              <a:t>hot new </a:t>
            </a:r>
            <a:r>
              <a:rPr lang="en-US" dirty="0" smtClean="0"/>
              <a:t>technology (again!)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Lots of applications whenever knowing word </a:t>
            </a:r>
            <a:r>
              <a:rPr lang="en-US" dirty="0" smtClean="0"/>
              <a:t>context or similarity </a:t>
            </a:r>
            <a:r>
              <a:rPr lang="en-US" dirty="0" smtClean="0"/>
              <a:t>helps prediction:</a:t>
            </a:r>
          </a:p>
          <a:p>
            <a:r>
              <a:rPr lang="en-US" sz="2400" dirty="0" smtClean="0"/>
              <a:t>Synonym handling in </a:t>
            </a:r>
            <a:r>
              <a:rPr lang="en-US" sz="2400" dirty="0" smtClean="0"/>
              <a:t>search</a:t>
            </a:r>
          </a:p>
          <a:p>
            <a:r>
              <a:rPr lang="en-US" sz="2400" dirty="0" smtClean="0"/>
              <a:t>Document aboutness</a:t>
            </a:r>
            <a:endParaRPr lang="en-US" sz="2400" dirty="0" smtClean="0"/>
          </a:p>
          <a:p>
            <a:r>
              <a:rPr lang="en-US" sz="2400" dirty="0" smtClean="0"/>
              <a:t>Ad serving</a:t>
            </a:r>
          </a:p>
          <a:p>
            <a:r>
              <a:rPr lang="en-US" sz="2400" dirty="0" smtClean="0"/>
              <a:t>Language </a:t>
            </a:r>
            <a:r>
              <a:rPr lang="en-US" sz="2400" dirty="0" smtClean="0"/>
              <a:t>models: from spelling correction to email response</a:t>
            </a:r>
            <a:endParaRPr lang="en-US" sz="2400" dirty="0" smtClean="0"/>
          </a:p>
          <a:p>
            <a:r>
              <a:rPr lang="en-US" sz="2400" dirty="0" smtClean="0"/>
              <a:t>Machine translation</a:t>
            </a:r>
          </a:p>
          <a:p>
            <a:r>
              <a:rPr lang="en-US" sz="2400" dirty="0" smtClean="0"/>
              <a:t>Sentiment analysis</a:t>
            </a:r>
          </a:p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604" y="381000"/>
            <a:ext cx="1770796" cy="9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log 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Context-free query expansion ends up problematic</a:t>
            </a:r>
          </a:p>
          <a:p>
            <a:pPr lvl="1"/>
            <a:r>
              <a:rPr lang="en-US" dirty="0" smtClean="0"/>
              <a:t>[light hair] ≈ [fair hair</a:t>
            </a:r>
            <a:r>
              <a:rPr lang="en-US" dirty="0" smtClean="0"/>
              <a:t>]          </a:t>
            </a:r>
            <a:r>
              <a:rPr lang="en-US" sz="1200" dirty="0" smtClean="0">
                <a:solidFill>
                  <a:schemeClr val="accent5"/>
                </a:solidFill>
              </a:rPr>
              <a:t>At least in U.K./Australia? ≈ blonde</a:t>
            </a:r>
            <a:endParaRPr lang="en-US" dirty="0" smtClean="0">
              <a:solidFill>
                <a:schemeClr val="accent5"/>
              </a:solidFill>
            </a:endParaRPr>
          </a:p>
          <a:p>
            <a:pPr lvl="2"/>
            <a:r>
              <a:rPr lang="en-US" dirty="0" smtClean="0"/>
              <a:t>So expand [light] ⇒ [light fair]</a:t>
            </a:r>
          </a:p>
          <a:p>
            <a:pPr lvl="1"/>
            <a:r>
              <a:rPr lang="en-US" dirty="0" smtClean="0"/>
              <a:t>But [bed light price] ≠ [bed fair price]</a:t>
            </a:r>
          </a:p>
          <a:p>
            <a:r>
              <a:rPr lang="en-US" dirty="0" smtClean="0"/>
              <a:t>You can learn query context-specific rewritings from search logs by attempting to identify the same user making a second attempt at the same user need</a:t>
            </a:r>
          </a:p>
          <a:p>
            <a:pPr lvl="1"/>
            <a:r>
              <a:rPr lang="en-US" dirty="0" smtClean="0"/>
              <a:t>[Hinton word vector]</a:t>
            </a:r>
          </a:p>
          <a:p>
            <a:pPr lvl="1"/>
            <a:r>
              <a:rPr lang="en-US" dirty="0" smtClean="0"/>
              <a:t>[Hinton word embedding]</a:t>
            </a:r>
          </a:p>
          <a:p>
            <a:r>
              <a:rPr lang="en-US" dirty="0" smtClean="0"/>
              <a:t>In this context, [vector] ≈ [embedding]</a:t>
            </a:r>
          </a:p>
          <a:p>
            <a:pPr lvl="1"/>
            <a:r>
              <a:rPr lang="en-US" dirty="0" smtClean="0"/>
              <a:t>But not when talking about a </a:t>
            </a:r>
            <a:r>
              <a:rPr lang="en-US" i="1" dirty="0" smtClean="0"/>
              <a:t>disease vector </a:t>
            </a:r>
            <a:r>
              <a:rPr lang="en-US" dirty="0" smtClean="0"/>
              <a:t>or C++!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  <a:cs typeface="宋体" charset="0"/>
              </a:rPr>
              <a:t>Automatic Thesaurus Generation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077200" cy="4718050"/>
          </a:xfrm>
        </p:spPr>
        <p:txBody>
          <a:bodyPr/>
          <a:lstStyle/>
          <a:p>
            <a:pPr eaLnBrk="1" hangingPunct="1"/>
            <a:r>
              <a:rPr lang="en-US" altLang="zh-CN" sz="2600" dirty="0">
                <a:latin typeface="Calibri" charset="0"/>
                <a:ea typeface="宋体" charset="0"/>
                <a:cs typeface="宋体" charset="0"/>
              </a:rPr>
              <a:t>Attempt to generate a thesaurus automatically by analyzing </a:t>
            </a:r>
            <a:r>
              <a:rPr lang="en-US" altLang="zh-CN" sz="2600" dirty="0" smtClean="0">
                <a:latin typeface="Calibri" charset="0"/>
                <a:ea typeface="宋体" charset="0"/>
                <a:cs typeface="宋体" charset="0"/>
              </a:rPr>
              <a:t>a </a:t>
            </a:r>
            <a:r>
              <a:rPr lang="en-US" altLang="zh-CN" sz="2600" dirty="0">
                <a:latin typeface="Calibri" charset="0"/>
                <a:ea typeface="宋体" charset="0"/>
                <a:cs typeface="宋体" charset="0"/>
              </a:rPr>
              <a:t>collection of documents</a:t>
            </a:r>
          </a:p>
          <a:p>
            <a:pPr eaLnBrk="1" hangingPunct="1"/>
            <a:r>
              <a:rPr lang="en-US" sz="2600" dirty="0">
                <a:latin typeface="Calibri" charset="0"/>
                <a:ea typeface="ＭＳ Ｐゴシック" charset="0"/>
                <a:cs typeface="ＭＳ Ｐゴシック" charset="0"/>
              </a:rPr>
              <a:t>Fundamental notion: similarity between two words</a:t>
            </a:r>
          </a:p>
          <a:p>
            <a:pPr eaLnBrk="1" hangingPunct="1"/>
            <a:r>
              <a:rPr lang="en-US" sz="26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Definition 1: Two words are similar if they co-occur with similar words.</a:t>
            </a:r>
          </a:p>
          <a:p>
            <a:pPr eaLnBrk="1" hangingPunct="1"/>
            <a:r>
              <a:rPr lang="en-US" sz="26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Definition 2: Two words are similar if they occur in a given grammatical relation with the same words.</a:t>
            </a:r>
          </a:p>
          <a:p>
            <a:pPr eaLnBrk="1" hangingPunct="1"/>
            <a:r>
              <a:rPr lang="en-US" sz="2600" dirty="0">
                <a:latin typeface="Calibri" charset="0"/>
                <a:ea typeface="ＭＳ Ｐゴシック" charset="0"/>
                <a:cs typeface="ＭＳ Ｐゴシック" charset="0"/>
              </a:rPr>
              <a:t>You can harvest, peel, eat, prepare, etc. apples and pears, so apples and pears must be similar.</a:t>
            </a:r>
            <a:endParaRPr lang="en-US" altLang="zh-CN" sz="2600" dirty="0">
              <a:latin typeface="Calibri" charset="0"/>
              <a:ea typeface="宋体" charset="0"/>
              <a:cs typeface="宋体" charset="0"/>
            </a:endParaRPr>
          </a:p>
          <a:p>
            <a:pPr eaLnBrk="1" hangingPunct="1"/>
            <a:r>
              <a:rPr lang="en-US" altLang="zh-CN" sz="2600" dirty="0">
                <a:solidFill>
                  <a:srgbClr val="C00000"/>
                </a:solidFill>
                <a:latin typeface="Calibri" charset="0"/>
                <a:ea typeface="宋体" charset="0"/>
                <a:cs typeface="宋体" charset="0"/>
              </a:rPr>
              <a:t>Co-occurrence based is more robust, grammatical relations are more accurate.</a:t>
            </a:r>
          </a:p>
        </p:txBody>
      </p:sp>
      <p:sp>
        <p:nvSpPr>
          <p:cNvPr id="55300" name="AutoShape 4"/>
          <p:cNvSpPr>
            <a:spLocks noChangeArrowheads="1"/>
          </p:cNvSpPr>
          <p:nvPr/>
        </p:nvSpPr>
        <p:spPr bwMode="auto">
          <a:xfrm>
            <a:off x="5257800" y="6096000"/>
            <a:ext cx="1159294" cy="400110"/>
          </a:xfrm>
          <a:prstGeom prst="leftArrowCallout">
            <a:avLst>
              <a:gd name="adj1" fmla="val 25000"/>
              <a:gd name="adj2" fmla="val 25000"/>
              <a:gd name="adj3" fmla="val 3745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 dirty="0">
                <a:latin typeface="+mn-lt"/>
                <a:ea typeface="宋体" charset="0"/>
                <a:cs typeface="宋体" charset="0"/>
              </a:rPr>
              <a:t>Why?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9.2.3</a:t>
            </a:r>
          </a:p>
        </p:txBody>
      </p:sp>
    </p:spTree>
    <p:extLst>
      <p:ext uri="{BB962C8B-B14F-4D97-AF65-F5344CB8AC3E}">
        <p14:creationId xmlns:p14="http://schemas.microsoft.com/office/powerpoint/2010/main" val="16615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  <a:cs typeface="宋体" charset="0"/>
              </a:rPr>
              <a:t>Co-occurrence Thesaurus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1447800"/>
          </a:xfrm>
        </p:spPr>
        <p:txBody>
          <a:bodyPr/>
          <a:lstStyle/>
          <a:p>
            <a:pPr eaLnBrk="1" hangingPunct="1"/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Simplest way to compute one is based on term-term similarities in </a:t>
            </a:r>
            <a:r>
              <a:rPr lang="en-US" altLang="zh-CN" sz="2200" i="1" dirty="0">
                <a:latin typeface="Calibri" charset="0"/>
                <a:ea typeface="宋体" charset="0"/>
                <a:cs typeface="Arial" charset="0"/>
              </a:rPr>
              <a:t>C = AA</a:t>
            </a:r>
            <a:r>
              <a:rPr lang="en-US" altLang="zh-CN" sz="2200" i="1" baseline="30000" dirty="0">
                <a:latin typeface="Calibri" charset="0"/>
                <a:ea typeface="宋体" charset="0"/>
                <a:cs typeface="Arial" charset="0"/>
              </a:rPr>
              <a:t>T </a:t>
            </a:r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where </a:t>
            </a:r>
            <a:r>
              <a:rPr lang="en-US" altLang="zh-CN" sz="2200" i="1" dirty="0">
                <a:latin typeface="Calibri" charset="0"/>
                <a:ea typeface="宋体" charset="0"/>
                <a:cs typeface="Arial" charset="0"/>
              </a:rPr>
              <a:t>A</a:t>
            </a:r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 is term-document matrix.</a:t>
            </a:r>
            <a:endParaRPr lang="en-US" altLang="zh-CN" sz="2200" baseline="300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r>
              <a:rPr lang="en-US" altLang="zh-CN" sz="2200" i="1" dirty="0" err="1">
                <a:latin typeface="Calibri" charset="0"/>
                <a:ea typeface="宋体" charset="0"/>
                <a:cs typeface="Arial" charset="0"/>
              </a:rPr>
              <a:t>w</a:t>
            </a:r>
            <a:r>
              <a:rPr lang="en-US" altLang="zh-CN" sz="2200" i="1" baseline="-25000" dirty="0" err="1">
                <a:latin typeface="Calibri" charset="0"/>
                <a:ea typeface="宋体" charset="0"/>
                <a:cs typeface="Arial" charset="0"/>
              </a:rPr>
              <a:t>i,j</a:t>
            </a:r>
            <a:r>
              <a:rPr lang="en-US" altLang="zh-CN" sz="2200" i="1" dirty="0">
                <a:latin typeface="Calibri" charset="0"/>
                <a:ea typeface="宋体" charset="0"/>
                <a:cs typeface="Arial" charset="0"/>
              </a:rPr>
              <a:t> = </a:t>
            </a:r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(normalized) weight for (</a:t>
            </a:r>
            <a:r>
              <a:rPr lang="en-US" altLang="zh-CN" sz="2200" i="1" dirty="0" err="1">
                <a:latin typeface="Calibri" charset="0"/>
                <a:ea typeface="宋体" charset="0"/>
                <a:cs typeface="Arial" charset="0"/>
              </a:rPr>
              <a:t>t</a:t>
            </a:r>
            <a:r>
              <a:rPr lang="en-US" altLang="zh-CN" sz="2200" i="1" baseline="-25000" dirty="0" err="1">
                <a:latin typeface="Calibri" charset="0"/>
                <a:ea typeface="宋体" charset="0"/>
                <a:cs typeface="Arial" charset="0"/>
              </a:rPr>
              <a:t>i</a:t>
            </a:r>
            <a:r>
              <a:rPr lang="en-US" altLang="zh-CN" sz="2200" i="1" baseline="-25000" dirty="0">
                <a:latin typeface="Calibri" charset="0"/>
                <a:ea typeface="宋体" charset="0"/>
                <a:cs typeface="Arial" charset="0"/>
              </a:rPr>
              <a:t> </a:t>
            </a:r>
            <a:r>
              <a:rPr lang="en-US" altLang="zh-CN" sz="2200" i="1" dirty="0">
                <a:latin typeface="Calibri" charset="0"/>
                <a:ea typeface="宋体" charset="0"/>
                <a:cs typeface="Arial" charset="0"/>
              </a:rPr>
              <a:t>,</a:t>
            </a:r>
            <a:r>
              <a:rPr lang="en-US" altLang="zh-CN" sz="2200" b="1" i="1" dirty="0" err="1">
                <a:latin typeface="Calibri" charset="0"/>
                <a:ea typeface="宋体" charset="0"/>
                <a:cs typeface="Arial" charset="0"/>
              </a:rPr>
              <a:t>d</a:t>
            </a:r>
            <a:r>
              <a:rPr lang="en-US" altLang="zh-CN" sz="2200" i="1" baseline="-25000" dirty="0" err="1">
                <a:latin typeface="Calibri" charset="0"/>
                <a:ea typeface="宋体" charset="0"/>
                <a:cs typeface="Arial" charset="0"/>
              </a:rPr>
              <a:t>j</a:t>
            </a:r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)</a:t>
            </a: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endParaRPr lang="en-US" altLang="zh-CN" sz="2200" dirty="0">
              <a:latin typeface="Calibri" charset="0"/>
              <a:ea typeface="宋体" charset="0"/>
              <a:cs typeface="Arial" charset="0"/>
            </a:endParaRPr>
          </a:p>
          <a:p>
            <a:pPr eaLnBrk="1" hangingPunct="1"/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For each </a:t>
            </a:r>
            <a:r>
              <a:rPr lang="en-US" altLang="zh-CN" sz="2200" i="1" dirty="0" err="1">
                <a:latin typeface="Calibri" charset="0"/>
                <a:ea typeface="宋体" charset="0"/>
                <a:cs typeface="Arial" charset="0"/>
              </a:rPr>
              <a:t>t</a:t>
            </a:r>
            <a:r>
              <a:rPr lang="en-US" altLang="zh-CN" sz="2200" i="1" baseline="-25000" dirty="0" err="1">
                <a:latin typeface="Calibri" charset="0"/>
                <a:ea typeface="宋体" charset="0"/>
                <a:cs typeface="Arial" charset="0"/>
              </a:rPr>
              <a:t>i</a:t>
            </a:r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, pick terms with high values in </a:t>
            </a:r>
            <a:r>
              <a:rPr lang="en-US" altLang="zh-CN" sz="2200" i="1" dirty="0">
                <a:latin typeface="Calibri" charset="0"/>
                <a:ea typeface="宋体" charset="0"/>
                <a:cs typeface="Arial" charset="0"/>
              </a:rPr>
              <a:t>C</a:t>
            </a:r>
            <a:r>
              <a:rPr lang="en-US" altLang="zh-CN" sz="2200" dirty="0">
                <a:latin typeface="Calibri" charset="0"/>
                <a:ea typeface="宋体" charset="0"/>
                <a:cs typeface="Arial" charset="0"/>
              </a:rPr>
              <a:t> </a:t>
            </a:r>
          </a:p>
        </p:txBody>
      </p:sp>
      <p:sp>
        <p:nvSpPr>
          <p:cNvPr id="1373188" name="Rectangle 4"/>
          <p:cNvSpPr>
            <a:spLocks noChangeArrowheads="1"/>
          </p:cNvSpPr>
          <p:nvPr/>
        </p:nvSpPr>
        <p:spPr bwMode="auto">
          <a:xfrm>
            <a:off x="1219200" y="3306763"/>
            <a:ext cx="4648200" cy="22098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219200" y="3916363"/>
            <a:ext cx="4648200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762000" y="3810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altLang="zh-CN" b="1" i="1">
                <a:latin typeface="Tahoma" charset="0"/>
                <a:ea typeface="宋体" charset="0"/>
                <a:cs typeface="宋体" charset="0"/>
              </a:rPr>
              <a:t>t</a:t>
            </a:r>
            <a:r>
              <a:rPr lang="en-US" altLang="zh-CN" i="1" baseline="-25000">
                <a:latin typeface="Tahoma" charset="0"/>
                <a:ea typeface="宋体" charset="0"/>
                <a:cs typeface="宋体" charset="0"/>
              </a:rPr>
              <a:t>i</a:t>
            </a:r>
            <a:endParaRPr lang="en-US" altLang="zh-CN" i="1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4343400" y="3306763"/>
            <a:ext cx="228600" cy="2209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4343400" y="3916363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4267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ahoma" charset="0"/>
                <a:ea typeface="宋体" charset="0"/>
                <a:cs typeface="宋体" charset="0"/>
              </a:rPr>
              <a:t>d</a:t>
            </a:r>
            <a:r>
              <a:rPr lang="en-US" altLang="zh-CN" i="1" baseline="-25000">
                <a:latin typeface="Tahoma" charset="0"/>
                <a:ea typeface="宋体" charset="0"/>
                <a:cs typeface="宋体" charset="0"/>
              </a:rPr>
              <a:t>j</a:t>
            </a:r>
            <a:endParaRPr lang="en-US" altLang="zh-CN" i="1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5721350" y="2971800"/>
            <a:ext cx="68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altLang="zh-CN" sz="2000" i="1">
                <a:latin typeface="Tahoma" charset="0"/>
                <a:ea typeface="宋体" charset="0"/>
                <a:cs typeface="宋体" charset="0"/>
              </a:rPr>
              <a:t>N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782638" y="5318125"/>
            <a:ext cx="68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altLang="zh-CN" sz="2000" i="1">
                <a:latin typeface="Tahoma" charset="0"/>
                <a:ea typeface="宋体" charset="0"/>
                <a:cs typeface="宋体" charset="0"/>
              </a:rPr>
              <a:t>M</a:t>
            </a:r>
          </a:p>
        </p:txBody>
      </p:sp>
      <p:sp>
        <p:nvSpPr>
          <p:cNvPr id="1373198" name="Rectangle 14"/>
          <p:cNvSpPr>
            <a:spLocks noChangeArrowheads="1"/>
          </p:cNvSpPr>
          <p:nvPr/>
        </p:nvSpPr>
        <p:spPr bwMode="auto">
          <a:xfrm>
            <a:off x="7239000" y="3625850"/>
            <a:ext cx="1828800" cy="246221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 sz="2200">
                <a:ea typeface="宋体" charset="0"/>
                <a:cs typeface="宋体" charset="0"/>
              </a:rPr>
              <a:t>What does </a:t>
            </a:r>
            <a:r>
              <a:rPr lang="en-US" altLang="zh-CN" sz="2200" i="1">
                <a:ea typeface="宋体" charset="0"/>
                <a:cs typeface="宋体" charset="0"/>
              </a:rPr>
              <a:t>C</a:t>
            </a:r>
            <a:r>
              <a:rPr lang="en-US" altLang="zh-CN" sz="2200">
                <a:ea typeface="宋体" charset="0"/>
                <a:cs typeface="宋体" charset="0"/>
              </a:rPr>
              <a:t> contain if </a:t>
            </a:r>
            <a:r>
              <a:rPr lang="en-US" altLang="zh-CN" sz="2200" i="1">
                <a:ea typeface="宋体" charset="0"/>
                <a:cs typeface="宋体" charset="0"/>
              </a:rPr>
              <a:t>A</a:t>
            </a:r>
            <a:r>
              <a:rPr lang="en-US" altLang="zh-CN" sz="2200">
                <a:ea typeface="宋体" charset="0"/>
                <a:cs typeface="宋体" charset="0"/>
              </a:rPr>
              <a:t> is a term-doc incidence (0/1) matrix?</a:t>
            </a:r>
          </a:p>
        </p:txBody>
      </p:sp>
      <p:sp>
        <p:nvSpPr>
          <p:cNvPr id="56333" name="TextBox 13"/>
          <p:cNvSpPr txBox="1">
            <a:spLocks noChangeArrowheads="1"/>
          </p:cNvSpPr>
          <p:nvPr/>
        </p:nvSpPr>
        <p:spPr bwMode="auto">
          <a:xfrm>
            <a:off x="7620000" y="-33338"/>
            <a:ext cx="1166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9.2.3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010" y="327660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4301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1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thesaurus generation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234839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6248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Nearest neighbors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absolutely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absurd, whatsoever, totally, exactly, nothing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bottomed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dip, copper, drops, topped, slide, trimmed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captivating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shimmer, stunningly, superbly,</a:t>
                      </a:r>
                      <a:r>
                        <a:rPr lang="en-US" baseline="0" dirty="0" smtClean="0"/>
                        <a:t> plucky, witty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doghouse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dog, porch, crawling, beside, downstairs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makeup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repellent, lotion, glossy, sunscreen, skin, gel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mediating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reconciliation,</a:t>
                      </a:r>
                      <a:r>
                        <a:rPr lang="en-US" baseline="0" dirty="0" smtClean="0"/>
                        <a:t> negotiate, cease, conciliation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keeping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hoping, bring, wiping, could,</a:t>
                      </a:r>
                      <a:r>
                        <a:rPr lang="en-US" baseline="0" dirty="0" smtClean="0"/>
                        <a:t> some, would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lithographs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drawings,</a:t>
                      </a:r>
                      <a:r>
                        <a:rPr lang="en-US" baseline="0" dirty="0" smtClean="0"/>
                        <a:t> Picasso, Dali, sculptures, Gauguin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pathogens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toxins, bacteria, organisms,</a:t>
                      </a:r>
                      <a:r>
                        <a:rPr lang="en-US" baseline="0" dirty="0" smtClean="0"/>
                        <a:t> bacterial, parasites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grasp, psyche,</a:t>
                      </a:r>
                      <a:r>
                        <a:rPr lang="en-US" baseline="0" dirty="0" smtClean="0"/>
                        <a:t> truly, clumsy, naïve, innate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\frac{dy}{dx} = \frac{dy}{du}\frac{du}{dx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4456"/>
</p:tagLst>
</file>

<file path=ppt/theme/theme1.xml><?xml version="1.0" encoding="utf-8"?>
<a:theme xmlns:a="http://schemas.openxmlformats.org/drawingml/2006/main" name="IIR-slides">
  <a:themeElements>
    <a:clrScheme name="IIR Boo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37085"/>
      </a:accent1>
      <a:accent2>
        <a:srgbClr val="C0504D"/>
      </a:accent2>
      <a:accent3>
        <a:srgbClr val="357E69"/>
      </a:accent3>
      <a:accent4>
        <a:srgbClr val="918BA3"/>
      </a:accent4>
      <a:accent5>
        <a:srgbClr val="139CB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IIR-slides.potx</Template>
  <TotalTime>16726</TotalTime>
  <Words>2934</Words>
  <Application>Microsoft Macintosh PowerPoint</Application>
  <PresentationFormat>On-screen Show (4:3)</PresentationFormat>
  <Paragraphs>496</Paragraphs>
  <Slides>53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2" baseType="lpstr">
      <vt:lpstr>Arial Narrow</vt:lpstr>
      <vt:lpstr>Arial Unicode MS</vt:lpstr>
      <vt:lpstr>Calibri</vt:lpstr>
      <vt:lpstr>Cambria Math</vt:lpstr>
      <vt:lpstr>Chalkduster</vt:lpstr>
      <vt:lpstr>Helvetica</vt:lpstr>
      <vt:lpstr>Helvetica Light</vt:lpstr>
      <vt:lpstr>Lucida Sans</vt:lpstr>
      <vt:lpstr>ＭＳ Ｐゴシック</vt:lpstr>
      <vt:lpstr>ＭＳ ゴシック</vt:lpstr>
      <vt:lpstr>Symbol</vt:lpstr>
      <vt:lpstr>Tahoma</vt:lpstr>
      <vt:lpstr>Times</vt:lpstr>
      <vt:lpstr>Times New Roman</vt:lpstr>
      <vt:lpstr>Wingdings</vt:lpstr>
      <vt:lpstr>宋体</vt:lpstr>
      <vt:lpstr>Arial</vt:lpstr>
      <vt:lpstr>IIR-slides</vt:lpstr>
      <vt:lpstr>Chart</vt:lpstr>
      <vt:lpstr>PowerPoint Presentation</vt:lpstr>
      <vt:lpstr>How can we more robustly match a user’s search intent?</vt:lpstr>
      <vt:lpstr>How can we more robustly match a user’s search intent?</vt:lpstr>
      <vt:lpstr>Example of manual thesaurus </vt:lpstr>
      <vt:lpstr>Thesaurus-based query expansion</vt:lpstr>
      <vt:lpstr>Search log query expansion</vt:lpstr>
      <vt:lpstr>Automatic Thesaurus Generation</vt:lpstr>
      <vt:lpstr>Co-occurrence Thesaurus</vt:lpstr>
      <vt:lpstr>Automatic thesaurus generation example</vt:lpstr>
      <vt:lpstr>Automatic Thesaurus Generation Issues</vt:lpstr>
      <vt:lpstr>Can you directly learn term relations?</vt:lpstr>
      <vt:lpstr>How can we represent term relations?</vt:lpstr>
      <vt:lpstr>Is there a better way?</vt:lpstr>
      <vt:lpstr>Distributional similarity based representations</vt:lpstr>
      <vt:lpstr>Solution: Low dimensional vectors</vt:lpstr>
      <vt:lpstr>Traditional Way: Latent Semantic Indexing/Analysis</vt:lpstr>
      <vt:lpstr>“Neural Embeddings”</vt:lpstr>
      <vt:lpstr>Neural word embeddings - visualization</vt:lpstr>
      <vt:lpstr>Idea: Directly learn low-dimensional word vectors</vt:lpstr>
      <vt:lpstr>Main Idea of word2vec</vt:lpstr>
      <vt:lpstr>CBOW (Continuous Bag of Words)</vt:lpstr>
      <vt:lpstr>Details of 1 word context CBOW</vt:lpstr>
      <vt:lpstr>CBOW model (one context word)</vt:lpstr>
      <vt:lpstr>CBOW model</vt:lpstr>
      <vt:lpstr>CBOW model</vt:lpstr>
      <vt:lpstr>CBOW model:  Stochastic gradient descent (SGD) updates</vt:lpstr>
      <vt:lpstr>CBOW model: W matrix</vt:lpstr>
      <vt:lpstr>Training regime</vt:lpstr>
      <vt:lpstr>Linear Relationships in word2vec</vt:lpstr>
      <vt:lpstr>Word Analogies</vt:lpstr>
      <vt:lpstr>COALS model (count-modified LSA)  [Rohde, Gonnerman &amp; Plaut, ms., 2005]</vt:lpstr>
      <vt:lpstr>Count based vs. direct prediction</vt:lpstr>
      <vt:lpstr>Encoding meaning in vector differences [Pennington, Socher, and Manning, EMNLP 2014]</vt:lpstr>
      <vt:lpstr>Encoding meaning in vector differences [Pennington, Socher, and Manning, EMNLP 2014]</vt:lpstr>
      <vt:lpstr>GloVe: A new model for learning word representations [Pennington, Socher, and Manning, EMNLP 2014]</vt:lpstr>
      <vt:lpstr>Word similarities</vt:lpstr>
      <vt:lpstr>Word analogy task   [Mikolov, Yih &amp; Zweig 2013a] </vt:lpstr>
      <vt:lpstr>GloVe Visualizations</vt:lpstr>
      <vt:lpstr>Glove Visualizations: Company - CEO</vt:lpstr>
      <vt:lpstr>Glove Visualizations: Superlatives</vt:lpstr>
      <vt:lpstr>Application to Information Retrieval</vt:lpstr>
      <vt:lpstr>An application to information retrieval</vt:lpstr>
      <vt:lpstr>Modeling document aboutness:  Results from a search for Albuquerque</vt:lpstr>
      <vt:lpstr>Using 2 word embeddings</vt:lpstr>
      <vt:lpstr>Using 2 word embeddings</vt:lpstr>
      <vt:lpstr>Dual Embedding Space Model (DESM)</vt:lpstr>
      <vt:lpstr>Dual Embedding Space Model (DESM)</vt:lpstr>
      <vt:lpstr>Experiments</vt:lpstr>
      <vt:lpstr>Results – reranking k-best list </vt:lpstr>
      <vt:lpstr>Results – whole ranking system</vt:lpstr>
      <vt:lpstr>A possible explanation</vt:lpstr>
      <vt:lpstr>DESM conclusions</vt:lpstr>
      <vt:lpstr>Summary: Embed all the things!</vt:lpstr>
    </vt:vector>
  </TitlesOfParts>
  <Company>Stanford University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Manning</dc:creator>
  <cp:lastModifiedBy>Christopher Manning</cp:lastModifiedBy>
  <cp:revision>106</cp:revision>
  <cp:lastPrinted>2015-05-19T20:13:03Z</cp:lastPrinted>
  <dcterms:created xsi:type="dcterms:W3CDTF">2009-11-12T16:38:50Z</dcterms:created>
  <dcterms:modified xsi:type="dcterms:W3CDTF">2016-05-24T15:11:38Z</dcterms:modified>
</cp:coreProperties>
</file>